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865" r:id="rId2"/>
    <p:sldId id="866" r:id="rId3"/>
    <p:sldId id="256" r:id="rId4"/>
    <p:sldId id="292" r:id="rId5"/>
    <p:sldId id="311" r:id="rId6"/>
    <p:sldId id="312" r:id="rId7"/>
    <p:sldId id="298" r:id="rId8"/>
    <p:sldId id="258" r:id="rId9"/>
    <p:sldId id="293" r:id="rId10"/>
    <p:sldId id="294" r:id="rId11"/>
    <p:sldId id="295" r:id="rId12"/>
    <p:sldId id="296" r:id="rId13"/>
    <p:sldId id="297" r:id="rId14"/>
    <p:sldId id="8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3"/>
    <p:restoredTop sz="94661"/>
  </p:normalViewPr>
  <p:slideViewPr>
    <p:cSldViewPr snapToGrid="0" snapToObjects="1">
      <p:cViewPr varScale="1">
        <p:scale>
          <a:sx n="97" d="100"/>
          <a:sy n="97" d="100"/>
        </p:scale>
        <p:origin x="5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94E89E-A2CA-3745-952E-9C30F9003AAB}" type="datetimeFigureOut">
              <a:rPr lang="en-US" smtClean="0"/>
              <a:t>10/31/22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6B992-023D-3241-92AB-85E8A6C0F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967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>
            <a:extLst>
              <a:ext uri="{FF2B5EF4-FFF2-40B4-BE49-F238E27FC236}">
                <a16:creationId xmlns:a16="http://schemas.microsoft.com/office/drawing/2014/main" id="{0108B26A-359B-684A-94AF-021838B4D0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8" name="Notes Placeholder 2">
            <a:extLst>
              <a:ext uri="{FF2B5EF4-FFF2-40B4-BE49-F238E27FC236}">
                <a16:creationId xmlns:a16="http://schemas.microsoft.com/office/drawing/2014/main" id="{0322F239-958C-9E42-9076-437FB278C76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7A0B1CC8-59D4-2B42-B9A9-78F6ABBFE2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0907F9-DE9F-BC41-B36C-72C01DF43AF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1014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>
            <a:extLst>
              <a:ext uri="{FF2B5EF4-FFF2-40B4-BE49-F238E27FC236}">
                <a16:creationId xmlns:a16="http://schemas.microsoft.com/office/drawing/2014/main" id="{0108B26A-359B-684A-94AF-021838B4D0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8" name="Notes Placeholder 2">
            <a:extLst>
              <a:ext uri="{FF2B5EF4-FFF2-40B4-BE49-F238E27FC236}">
                <a16:creationId xmlns:a16="http://schemas.microsoft.com/office/drawing/2014/main" id="{0322F239-958C-9E42-9076-437FB278C76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7A0B1CC8-59D4-2B42-B9A9-78F6ABBFE2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0907F9-DE9F-BC41-B36C-72C01DF43AF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0550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>
            <a:extLst>
              <a:ext uri="{FF2B5EF4-FFF2-40B4-BE49-F238E27FC236}">
                <a16:creationId xmlns:a16="http://schemas.microsoft.com/office/drawing/2014/main" id="{A24FB610-D0AE-1A47-ADBB-927B889593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4" name="Notes Placeholder 2">
            <a:extLst>
              <a:ext uri="{FF2B5EF4-FFF2-40B4-BE49-F238E27FC236}">
                <a16:creationId xmlns:a16="http://schemas.microsoft.com/office/drawing/2014/main" id="{4CE55F23-F75E-5A40-A5BD-406CCADFD2B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D8246A0F-D841-4441-920D-68EA3086DC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fld id="{2E5334AA-312B-884C-AC82-4B2C3E1B1279}" type="slidenum">
              <a:rPr lang="en-US" altLang="en-US">
                <a:latin typeface="Calibri" panose="020F0502020204030204" pitchFamily="34" charset="0"/>
              </a:rPr>
              <a:pPr/>
              <a:t>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25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>
            <a:extLst>
              <a:ext uri="{FF2B5EF4-FFF2-40B4-BE49-F238E27FC236}">
                <a16:creationId xmlns:a16="http://schemas.microsoft.com/office/drawing/2014/main" id="{911E352B-1394-1942-931A-4E8D6F23FE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0" name="Notes Placeholder 2">
            <a:extLst>
              <a:ext uri="{FF2B5EF4-FFF2-40B4-BE49-F238E27FC236}">
                <a16:creationId xmlns:a16="http://schemas.microsoft.com/office/drawing/2014/main" id="{73D7E631-0AF6-AA44-8BC6-A9A63E5F347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37891" name="Slide Number Placeholder 3">
            <a:extLst>
              <a:ext uri="{FF2B5EF4-FFF2-40B4-BE49-F238E27FC236}">
                <a16:creationId xmlns:a16="http://schemas.microsoft.com/office/drawing/2014/main" id="{4D30F70C-B537-D24F-B85E-FE92A87D4C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fld id="{8BF03EDF-09B9-3345-BF17-B50938A00DCB}" type="slidenum">
              <a:rPr lang="en-US" altLang="en-US">
                <a:latin typeface="Calibri" panose="020F0502020204030204" pitchFamily="34" charset="0"/>
              </a:rPr>
              <a:pPr/>
              <a:t>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9751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354B69-81E5-2A45-B7C6-C0FC2101BA5E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72FA9F-9DF2-1A4C-8229-09B0F22F447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499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B4D95B-936D-6D49-B65E-D52C089E1042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FA8710-8233-C842-98A3-587A3076E89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269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CA44BF-EDF1-AA4A-8AF7-C2FEC71CBC6E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5DE9EF-ADBE-5C4D-AB19-806AF3A11D8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737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2E51C6-3618-BD46-AE79-67225494F355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9D4AD3-40E0-D84D-86E8-7257B64BDD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583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A90742-1729-B840-839F-19830FB3670F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90B0C0-7C05-1544-9119-DBD0F3F177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371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65A1DB-6899-8B47-8002-ECA6C5595975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DD2EB-41E7-7149-AA14-D87228CE585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96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683889-B896-7742-976F-55F44A6427F7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FE6770-7899-1D4F-8654-C3F2E04D34F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083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878F7A-8F99-4E4A-8FC4-7354C9D10C8A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A9FBF6-5BCF-FE42-8DE7-650D562B326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6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9D924B-AB85-8544-B532-097D3E9209A1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0F3AFE-6919-8849-9474-557A7D6C963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239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6460F2-830E-D84A-A62D-D236EB56389F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000FE3-0E80-344D-9E96-FBD68C83F7E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33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881D5A-1060-0C4D-AD5F-F7E72713A5D0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268C9F-928B-CA49-BE59-4F8CA607179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0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E231A19-43AD-9D46-B64B-65FD761EDF14}" type="datetime1">
              <a:rPr lang="en-US" smtClean="0"/>
              <a:t>10/31/22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38DA2D2-436B-8A4B-98D7-B896E3F33E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822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F6782A-DF5F-4D4C-A3CB-28E195690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eaLnBrk="1" hangingPunct="1"/>
            <a:fld id="{7CD9B5F0-51B0-7743-94BE-5EC9B6D9E2A6}" type="slidenum">
              <a:rPr lang="en-US" altLang="en-US" sz="1200">
                <a:solidFill>
                  <a:srgbClr val="898989"/>
                </a:solidFill>
              </a:rPr>
              <a:pPr defTabSz="457200" eaLnBrk="1" hangingPunct="1"/>
              <a:t>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D0CCDFC-B7E7-8846-BB2A-074A0A4520B1}"/>
              </a:ext>
            </a:extLst>
          </p:cNvPr>
          <p:cNvCxnSpPr/>
          <p:nvPr/>
        </p:nvCxnSpPr>
        <p:spPr>
          <a:xfrm>
            <a:off x="-9377" y="816769"/>
            <a:ext cx="9039285" cy="0"/>
          </a:xfrm>
          <a:prstGeom prst="line">
            <a:avLst/>
          </a:prstGeom>
          <a:ln w="127000">
            <a:gradFill flip="none" rotWithShape="1"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4">
            <a:extLst>
              <a:ext uri="{FF2B5EF4-FFF2-40B4-BE49-F238E27FC236}">
                <a16:creationId xmlns:a16="http://schemas.microsoft.com/office/drawing/2014/main" id="{CD4A4935-BEB7-6541-96DC-FA0C6F7EA4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819" y="184299"/>
            <a:ext cx="9144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en-US" sz="3200" b="1" dirty="0">
                <a:solidFill>
                  <a:prstClr val="black"/>
                </a:solidFill>
              </a:rPr>
              <a:t>What you have done so far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7A2F98-730A-A144-A143-70C66AABC60E}"/>
              </a:ext>
            </a:extLst>
          </p:cNvPr>
          <p:cNvSpPr txBox="1"/>
          <p:nvPr/>
        </p:nvSpPr>
        <p:spPr>
          <a:xfrm>
            <a:off x="378719" y="1129180"/>
            <a:ext cx="8413316" cy="7776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Working with Linux/command line</a:t>
            </a:r>
          </a:p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Learn to use the cluster (Germán &amp; </a:t>
            </a:r>
            <a:r>
              <a:rPr lang="en-US" sz="2800" dirty="0" err="1">
                <a:solidFill>
                  <a:prstClr val="black"/>
                </a:solidFill>
                <a:latin typeface="Calibri" charset="0"/>
                <a:ea typeface="ＭＳ Ｐゴシック" charset="0"/>
              </a:rPr>
              <a:t>Malick</a:t>
            </a:r>
            <a:r>
              <a:rPr lang="en-US" sz="28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)</a:t>
            </a:r>
          </a:p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Assess quality of Illumina reads and trim</a:t>
            </a:r>
          </a:p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Assemble reads into </a:t>
            </a:r>
            <a:r>
              <a:rPr lang="en-US" sz="2800" dirty="0" err="1">
                <a:solidFill>
                  <a:prstClr val="black"/>
                </a:solidFill>
                <a:latin typeface="Calibri" charset="0"/>
                <a:ea typeface="ＭＳ Ｐゴシック" charset="0"/>
              </a:rPr>
              <a:t>contigs</a:t>
            </a:r>
            <a:endParaRPr lang="en-US" sz="2800" dirty="0">
              <a:solidFill>
                <a:prstClr val="black"/>
              </a:solidFill>
              <a:latin typeface="Calibri" charset="0"/>
              <a:ea typeface="ＭＳ Ｐゴシック" charset="0"/>
            </a:endParaRPr>
          </a:p>
          <a:p>
            <a:pPr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Lectures:</a:t>
            </a:r>
          </a:p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Fermented foods and microbial ecology/evolution</a:t>
            </a:r>
          </a:p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Illumina sequencing and other NGS technologies</a:t>
            </a:r>
          </a:p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Principles of genome assembly</a:t>
            </a:r>
          </a:p>
          <a:p>
            <a:pPr defTabSz="4572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prstClr val="black"/>
              </a:solidFill>
              <a:latin typeface="Calibri" charset="0"/>
              <a:ea typeface="ＭＳ Ｐゴシック" charset="0"/>
            </a:endParaRPr>
          </a:p>
          <a:p>
            <a:pPr marL="285750" indent="-285750" defTabSz="4572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charset="0"/>
              <a:ea typeface="ＭＳ Ｐゴシック" charset="0"/>
            </a:endParaRPr>
          </a:p>
          <a:p>
            <a:pPr marL="285750" indent="-285750" defTabSz="4572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1564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40">
            <a:extLst>
              <a:ext uri="{FF2B5EF4-FFF2-40B4-BE49-F238E27FC236}">
                <a16:creationId xmlns:a16="http://schemas.microsoft.com/office/drawing/2014/main" id="{CC313188-6736-8B46-AFDE-8A200C24595B}"/>
              </a:ext>
            </a:extLst>
          </p:cNvPr>
          <p:cNvSpPr/>
          <p:nvPr/>
        </p:nvSpPr>
        <p:spPr>
          <a:xfrm>
            <a:off x="5233951" y="4949587"/>
            <a:ext cx="1405391" cy="1134681"/>
          </a:xfrm>
          <a:custGeom>
            <a:avLst/>
            <a:gdLst>
              <a:gd name="connsiteX0" fmla="*/ 547077 w 1162539"/>
              <a:gd name="connsiteY0" fmla="*/ 918229 h 937765"/>
              <a:gd name="connsiteX1" fmla="*/ 0 w 1162539"/>
              <a:gd name="connsiteY1" fmla="*/ 0 h 937765"/>
              <a:gd name="connsiteX2" fmla="*/ 625231 w 1162539"/>
              <a:gd name="connsiteY2" fmla="*/ 0 h 937765"/>
              <a:gd name="connsiteX3" fmla="*/ 1162539 w 1162539"/>
              <a:gd name="connsiteY3" fmla="*/ 937765 h 937765"/>
              <a:gd name="connsiteX4" fmla="*/ 547077 w 1162539"/>
              <a:gd name="connsiteY4" fmla="*/ 918229 h 937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2539" h="937765">
                <a:moveTo>
                  <a:pt x="547077" y="918229"/>
                </a:moveTo>
                <a:lnTo>
                  <a:pt x="0" y="0"/>
                </a:lnTo>
                <a:lnTo>
                  <a:pt x="625231" y="0"/>
                </a:lnTo>
                <a:lnTo>
                  <a:pt x="1162539" y="937765"/>
                </a:lnTo>
                <a:lnTo>
                  <a:pt x="547077" y="918229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75280A-475B-464B-B95C-6DC01E4F8C2C}"/>
              </a:ext>
            </a:extLst>
          </p:cNvPr>
          <p:cNvSpPr/>
          <p:nvPr/>
        </p:nvSpPr>
        <p:spPr>
          <a:xfrm>
            <a:off x="1772312" y="4986067"/>
            <a:ext cx="4891989" cy="1109721"/>
          </a:xfrm>
          <a:custGeom>
            <a:avLst/>
            <a:gdLst>
              <a:gd name="connsiteX0" fmla="*/ 3409461 w 4044461"/>
              <a:gd name="connsiteY0" fmla="*/ 898692 h 918229"/>
              <a:gd name="connsiteX1" fmla="*/ 0 w 4044461"/>
              <a:gd name="connsiteY1" fmla="*/ 0 h 918229"/>
              <a:gd name="connsiteX2" fmla="*/ 664307 w 4044461"/>
              <a:gd name="connsiteY2" fmla="*/ 0 h 918229"/>
              <a:gd name="connsiteX3" fmla="*/ 4044461 w 4044461"/>
              <a:gd name="connsiteY3" fmla="*/ 918229 h 918229"/>
              <a:gd name="connsiteX4" fmla="*/ 3409461 w 4044461"/>
              <a:gd name="connsiteY4" fmla="*/ 898692 h 91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461" h="918229">
                <a:moveTo>
                  <a:pt x="3409461" y="898692"/>
                </a:moveTo>
                <a:lnTo>
                  <a:pt x="0" y="0"/>
                </a:lnTo>
                <a:lnTo>
                  <a:pt x="664307" y="0"/>
                </a:lnTo>
                <a:lnTo>
                  <a:pt x="4044461" y="918229"/>
                </a:lnTo>
                <a:lnTo>
                  <a:pt x="3409461" y="898692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9CE09ADE-9B9D-EE4B-9F19-21581A7450E9}"/>
              </a:ext>
            </a:extLst>
          </p:cNvPr>
          <p:cNvSpPr/>
          <p:nvPr/>
        </p:nvSpPr>
        <p:spPr>
          <a:xfrm>
            <a:off x="3521371" y="4986067"/>
            <a:ext cx="3094932" cy="1086682"/>
          </a:xfrm>
          <a:custGeom>
            <a:avLst/>
            <a:gdLst>
              <a:gd name="connsiteX0" fmla="*/ 1953846 w 2559538"/>
              <a:gd name="connsiteY0" fmla="*/ 888924 h 898692"/>
              <a:gd name="connsiteX1" fmla="*/ 0 w 2559538"/>
              <a:gd name="connsiteY1" fmla="*/ 9769 h 898692"/>
              <a:gd name="connsiteX2" fmla="*/ 625231 w 2559538"/>
              <a:gd name="connsiteY2" fmla="*/ 0 h 898692"/>
              <a:gd name="connsiteX3" fmla="*/ 2559538 w 2559538"/>
              <a:gd name="connsiteY3" fmla="*/ 898692 h 898692"/>
              <a:gd name="connsiteX4" fmla="*/ 1953846 w 2559538"/>
              <a:gd name="connsiteY4" fmla="*/ 888924 h 89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9538" h="898692">
                <a:moveTo>
                  <a:pt x="1953846" y="888924"/>
                </a:moveTo>
                <a:lnTo>
                  <a:pt x="0" y="9769"/>
                </a:lnTo>
                <a:lnTo>
                  <a:pt x="625231" y="0"/>
                </a:lnTo>
                <a:lnTo>
                  <a:pt x="2559538" y="898692"/>
                </a:lnTo>
                <a:lnTo>
                  <a:pt x="1953846" y="888924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sp>
        <p:nvSpPr>
          <p:cNvPr id="136" name="CustomShape 1">
            <a:extLst>
              <a:ext uri="{FF2B5EF4-FFF2-40B4-BE49-F238E27FC236}">
                <a16:creationId xmlns:a16="http://schemas.microsoft.com/office/drawing/2014/main" id="{58169985-1684-B44A-B814-DD7C4BB8A42B}"/>
              </a:ext>
            </a:extLst>
          </p:cNvPr>
          <p:cNvSpPr/>
          <p:nvPr/>
        </p:nvSpPr>
        <p:spPr>
          <a:xfrm>
            <a:off x="697150" y="-1518668"/>
            <a:ext cx="10966656" cy="53028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</p:txBody>
      </p:sp>
      <p:pic>
        <p:nvPicPr>
          <p:cNvPr id="12293" name="Picture 136">
            <a:extLst>
              <a:ext uri="{FF2B5EF4-FFF2-40B4-BE49-F238E27FC236}">
                <a16:creationId xmlns:a16="http://schemas.microsoft.com/office/drawing/2014/main" id="{ED451AD3-E975-6243-9DE5-9C7564305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89"/>
          <a:stretch>
            <a:fillRect/>
          </a:stretch>
        </p:blipFill>
        <p:spPr bwMode="auto">
          <a:xfrm>
            <a:off x="16283377" y="608619"/>
            <a:ext cx="2434475" cy="2081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9" name="CustomShape 3">
            <a:extLst>
              <a:ext uri="{FF2B5EF4-FFF2-40B4-BE49-F238E27FC236}">
                <a16:creationId xmlns:a16="http://schemas.microsoft.com/office/drawing/2014/main" id="{3F257298-8A8E-C643-B753-905ED62A2D24}"/>
              </a:ext>
            </a:extLst>
          </p:cNvPr>
          <p:cNvSpPr/>
          <p:nvPr/>
        </p:nvSpPr>
        <p:spPr>
          <a:xfrm>
            <a:off x="697151" y="1353554"/>
            <a:ext cx="7051913" cy="14322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847" tIns="54423" rIns="108847" bIns="54423"/>
          <a:lstStyle/>
          <a:p>
            <a:pPr marL="414703" indent="-414703">
              <a:buFont typeface="Arial"/>
              <a:buChar char="•"/>
              <a:defRPr/>
            </a:pPr>
            <a:r>
              <a:rPr lang="en-GB" sz="2419" spc="-1" dirty="0">
                <a:solidFill>
                  <a:srgbClr val="BFBFBF"/>
                </a:solidFill>
              </a:rPr>
              <a:t>No assembly gaps</a:t>
            </a:r>
          </a:p>
          <a:p>
            <a:pPr marL="967641" lvl="1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BFBFBF"/>
                </a:solidFill>
                <a:sym typeface="Wingdings"/>
              </a:rPr>
              <a:t>No missing genes</a:t>
            </a:r>
          </a:p>
          <a:p>
            <a:pPr marL="967641" lvl="1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BFBFBF"/>
                </a:solidFill>
                <a:sym typeface="Wingdings"/>
              </a:rPr>
              <a:t>No gene fragments</a:t>
            </a:r>
          </a:p>
          <a:p>
            <a:pPr marL="967641" lvl="1" indent="-414703">
              <a:buFont typeface="Wingdings" charset="0"/>
              <a:buChar char="à"/>
              <a:defRPr/>
            </a:pPr>
            <a:endParaRPr lang="en-GB" sz="2177" spc="-1" dirty="0">
              <a:solidFill>
                <a:srgbClr val="BFBFBF"/>
              </a:solidFill>
              <a:sym typeface="Wingdings"/>
            </a:endParaRPr>
          </a:p>
          <a:p>
            <a:pPr marL="408944" lvl="1" indent="-408944">
              <a:buFont typeface="Arial"/>
              <a:buChar char="•"/>
              <a:defRPr/>
            </a:pPr>
            <a:r>
              <a:rPr lang="en-GB" sz="2419" spc="-1" dirty="0">
                <a:solidFill>
                  <a:srgbClr val="000000"/>
                </a:solidFill>
              </a:rPr>
              <a:t>No collapsed repeat regions</a:t>
            </a:r>
          </a:p>
          <a:p>
            <a:pPr marL="967641" lvl="2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000000"/>
                </a:solidFill>
                <a:sym typeface="Wingdings"/>
              </a:rPr>
              <a:t>correct copy number of genes</a:t>
            </a:r>
          </a:p>
          <a:p>
            <a:pPr>
              <a:defRPr/>
            </a:pPr>
            <a:endParaRPr lang="en-GB" sz="1451" spc="-1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FC7DBF9-A35D-994E-9158-D966AD015CFE}"/>
              </a:ext>
            </a:extLst>
          </p:cNvPr>
          <p:cNvGrpSpPr>
            <a:grpSpLocks/>
          </p:cNvGrpSpPr>
          <p:nvPr/>
        </p:nvGrpSpPr>
        <p:grpSpPr bwMode="auto">
          <a:xfrm>
            <a:off x="6572144" y="1284436"/>
            <a:ext cx="5513662" cy="5532978"/>
            <a:chOff x="5433559" y="1061640"/>
            <a:chExt cx="4560099" cy="4574866"/>
          </a:xfrm>
        </p:grpSpPr>
        <p:pic>
          <p:nvPicPr>
            <p:cNvPr id="12313" name="Picture 134">
              <a:extLst>
                <a:ext uri="{FF2B5EF4-FFF2-40B4-BE49-F238E27FC236}">
                  <a16:creationId xmlns:a16="http://schemas.microsoft.com/office/drawing/2014/main" id="{00D444E0-2C68-B64B-9FB9-CFEBD43D08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97" b="54326"/>
            <a:stretch>
              <a:fillRect/>
            </a:stretch>
          </p:blipFill>
          <p:spPr bwMode="auto">
            <a:xfrm>
              <a:off x="5433559" y="1061640"/>
              <a:ext cx="4560099" cy="3755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156170D-3B94-7341-B282-7A305E81DC2A}"/>
                </a:ext>
              </a:extLst>
            </p:cNvPr>
            <p:cNvSpPr txBox="1"/>
            <p:nvPr/>
          </p:nvSpPr>
          <p:spPr>
            <a:xfrm>
              <a:off x="8029757" y="4698532"/>
              <a:ext cx="1860746" cy="9379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414703" indent="-414703">
                <a:buFontTx/>
                <a:buAutoNum type="arabicPeriod"/>
                <a:defRPr/>
              </a:pPr>
              <a:r>
                <a:rPr lang="en-US" sz="1693" dirty="0"/>
                <a:t>Reference genome</a:t>
              </a:r>
            </a:p>
            <a:p>
              <a:pPr marL="414703" indent="-414703">
                <a:buFontTx/>
                <a:buAutoNum type="arabicPeriod"/>
                <a:defRPr/>
              </a:pPr>
              <a:r>
                <a:rPr lang="en-US" sz="1693" dirty="0"/>
                <a:t>Illumina </a:t>
              </a:r>
              <a:r>
                <a:rPr lang="en-US" sz="1693" dirty="0" err="1"/>
                <a:t>contigs</a:t>
              </a:r>
              <a:endParaRPr lang="en-US" sz="1693" dirty="0"/>
            </a:p>
            <a:p>
              <a:pPr>
                <a:defRPr/>
              </a:pPr>
              <a:r>
                <a:rPr lang="en-US" sz="1693" dirty="0"/>
                <a:t>3 &amp; 4. Missing genes</a:t>
              </a:r>
            </a:p>
            <a:p>
              <a:pPr>
                <a:defRPr/>
              </a:pPr>
              <a:r>
                <a:rPr lang="en-US" sz="1693" dirty="0"/>
                <a:t>5.   Repeated regions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D3C6549-61F9-2A43-A71A-B709F07B8BFC}"/>
                </a:ext>
              </a:extLst>
            </p:cNvPr>
            <p:cNvCxnSpPr/>
            <p:nvPr/>
          </p:nvCxnSpPr>
          <p:spPr>
            <a:xfrm flipH="1">
              <a:off x="7246928" y="4031795"/>
              <a:ext cx="149262" cy="809609"/>
            </a:xfrm>
            <a:prstGeom prst="line">
              <a:avLst/>
            </a:prstGeom>
            <a:ln w="34925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BC6DDC1-E740-164D-9F3C-03EAD788CE91}"/>
                </a:ext>
              </a:extLst>
            </p:cNvPr>
            <p:cNvCxnSpPr/>
            <p:nvPr/>
          </p:nvCxnSpPr>
          <p:spPr>
            <a:xfrm>
              <a:off x="7412069" y="1134664"/>
              <a:ext cx="0" cy="904858"/>
            </a:xfrm>
            <a:prstGeom prst="line">
              <a:avLst/>
            </a:prstGeom>
            <a:ln w="34925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F2C1C3-EF11-404A-AA65-4D7D78F03415}"/>
              </a:ext>
            </a:extLst>
          </p:cNvPr>
          <p:cNvCxnSpPr/>
          <p:nvPr/>
        </p:nvCxnSpPr>
        <p:spPr>
          <a:xfrm>
            <a:off x="526276" y="4959187"/>
            <a:ext cx="64260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97" name="TextBox 26">
            <a:extLst>
              <a:ext uri="{FF2B5EF4-FFF2-40B4-BE49-F238E27FC236}">
                <a16:creationId xmlns:a16="http://schemas.microsoft.com/office/drawing/2014/main" id="{020FC589-28A4-044B-900D-9E1F402871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161" y="4344809"/>
            <a:ext cx="1798890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chromosome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C1584029-4974-6B40-A20A-105CBAEFDBEB}"/>
              </a:ext>
            </a:extLst>
          </p:cNvPr>
          <p:cNvSpPr/>
          <p:nvPr/>
        </p:nvSpPr>
        <p:spPr>
          <a:xfrm>
            <a:off x="1791512" y="4694237"/>
            <a:ext cx="785252" cy="529901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E7844089-D1AB-0F47-B06B-3E4C5B6C964E}"/>
              </a:ext>
            </a:extLst>
          </p:cNvPr>
          <p:cNvSpPr/>
          <p:nvPr/>
        </p:nvSpPr>
        <p:spPr>
          <a:xfrm>
            <a:off x="3511772" y="4694237"/>
            <a:ext cx="785252" cy="529901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F94DAC85-E7E3-CB45-B919-0EF90E24EE47}"/>
              </a:ext>
            </a:extLst>
          </p:cNvPr>
          <p:cNvSpPr/>
          <p:nvPr/>
        </p:nvSpPr>
        <p:spPr>
          <a:xfrm>
            <a:off x="5232032" y="4694237"/>
            <a:ext cx="785252" cy="529901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EAF43F-104D-8249-98DF-52C2662A2165}"/>
              </a:ext>
            </a:extLst>
          </p:cNvPr>
          <p:cNvCxnSpPr/>
          <p:nvPr/>
        </p:nvCxnSpPr>
        <p:spPr>
          <a:xfrm>
            <a:off x="526276" y="6113066"/>
            <a:ext cx="123259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3EBFF19-5F90-1640-AB3E-E7EBAB315D0A}"/>
              </a:ext>
            </a:extLst>
          </p:cNvPr>
          <p:cNvCxnSpPr/>
          <p:nvPr/>
        </p:nvCxnSpPr>
        <p:spPr>
          <a:xfrm>
            <a:off x="2066062" y="6113066"/>
            <a:ext cx="935008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DEAEFCE-B4E3-FE4D-AC69-5DFCF1073A0E}"/>
              </a:ext>
            </a:extLst>
          </p:cNvPr>
          <p:cNvCxnSpPr/>
          <p:nvPr/>
        </p:nvCxnSpPr>
        <p:spPr>
          <a:xfrm>
            <a:off x="3308259" y="6113066"/>
            <a:ext cx="93500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242630-65BB-8241-903D-A8889FC5A93C}"/>
              </a:ext>
            </a:extLst>
          </p:cNvPr>
          <p:cNvCxnSpPr/>
          <p:nvPr/>
        </p:nvCxnSpPr>
        <p:spPr>
          <a:xfrm>
            <a:off x="4567735" y="6113066"/>
            <a:ext cx="93500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ight Arrow 37">
            <a:extLst>
              <a:ext uri="{FF2B5EF4-FFF2-40B4-BE49-F238E27FC236}">
                <a16:creationId xmlns:a16="http://schemas.microsoft.com/office/drawing/2014/main" id="{2DA3085B-D35B-2549-92A9-C073EAD6D131}"/>
              </a:ext>
            </a:extLst>
          </p:cNvPr>
          <p:cNvSpPr/>
          <p:nvPr/>
        </p:nvSpPr>
        <p:spPr>
          <a:xfrm>
            <a:off x="5888649" y="5817397"/>
            <a:ext cx="785252" cy="529901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sp>
        <p:nvSpPr>
          <p:cNvPr id="12306" name="TextBox 46">
            <a:extLst>
              <a:ext uri="{FF2B5EF4-FFF2-40B4-BE49-F238E27FC236}">
                <a16:creationId xmlns:a16="http://schemas.microsoft.com/office/drawing/2014/main" id="{B7E22AA1-122C-9A43-899A-0C518FF1D5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647" y="6101547"/>
            <a:ext cx="1162498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contig 1</a:t>
            </a:r>
          </a:p>
        </p:txBody>
      </p:sp>
      <p:sp>
        <p:nvSpPr>
          <p:cNvPr id="12307" name="TextBox 47">
            <a:extLst>
              <a:ext uri="{FF2B5EF4-FFF2-40B4-BE49-F238E27FC236}">
                <a16:creationId xmlns:a16="http://schemas.microsoft.com/office/drawing/2014/main" id="{4343B496-262C-CB44-81A1-D208DE5CDE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5670" y="6101547"/>
            <a:ext cx="1162498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contig 2</a:t>
            </a:r>
          </a:p>
        </p:txBody>
      </p:sp>
      <p:sp>
        <p:nvSpPr>
          <p:cNvPr id="12308" name="TextBox 48">
            <a:extLst>
              <a:ext uri="{FF2B5EF4-FFF2-40B4-BE49-F238E27FC236}">
                <a16:creationId xmlns:a16="http://schemas.microsoft.com/office/drawing/2014/main" id="{9594BF49-CE18-D343-B878-8282322B05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8904" y="6101547"/>
            <a:ext cx="1162498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contig 3</a:t>
            </a:r>
          </a:p>
        </p:txBody>
      </p:sp>
      <p:sp>
        <p:nvSpPr>
          <p:cNvPr id="12309" name="TextBox 49">
            <a:extLst>
              <a:ext uri="{FF2B5EF4-FFF2-40B4-BE49-F238E27FC236}">
                <a16:creationId xmlns:a16="http://schemas.microsoft.com/office/drawing/2014/main" id="{38E1666D-26C5-F044-A1C2-C3DCC374A7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1901" y="6101547"/>
            <a:ext cx="1162498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contig 4</a:t>
            </a:r>
          </a:p>
        </p:txBody>
      </p:sp>
      <p:sp>
        <p:nvSpPr>
          <p:cNvPr id="12310" name="TextBox 50">
            <a:extLst>
              <a:ext uri="{FF2B5EF4-FFF2-40B4-BE49-F238E27FC236}">
                <a16:creationId xmlns:a16="http://schemas.microsoft.com/office/drawing/2014/main" id="{985B5590-B9F6-9D46-B142-7D1ABC7C6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52332" y="6257062"/>
            <a:ext cx="1162498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contig 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BC88605-5A29-6541-8F87-77679290D19F}"/>
              </a:ext>
            </a:extLst>
          </p:cNvPr>
          <p:cNvSpPr txBox="1"/>
          <p:nvPr/>
        </p:nvSpPr>
        <p:spPr>
          <a:xfrm>
            <a:off x="2281095" y="4352488"/>
            <a:ext cx="2101473" cy="3528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93" dirty="0">
                <a:solidFill>
                  <a:schemeClr val="accent3">
                    <a:lumMod val="75000"/>
                  </a:schemeClr>
                </a:solidFill>
              </a:rPr>
              <a:t>16S rRNA gene copies</a:t>
            </a:r>
          </a:p>
        </p:txBody>
      </p:sp>
      <p:sp>
        <p:nvSpPr>
          <p:cNvPr id="53" name="CustomShape 2">
            <a:extLst>
              <a:ext uri="{FF2B5EF4-FFF2-40B4-BE49-F238E27FC236}">
                <a16:creationId xmlns:a16="http://schemas.microsoft.com/office/drawing/2014/main" id="{86108678-DDB3-974F-ADD3-82486544D200}"/>
              </a:ext>
            </a:extLst>
          </p:cNvPr>
          <p:cNvSpPr/>
          <p:nvPr/>
        </p:nvSpPr>
        <p:spPr>
          <a:xfrm>
            <a:off x="608834" y="142075"/>
            <a:ext cx="10968576" cy="114236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3386" b="1" spc="-1" dirty="0">
                <a:solidFill>
                  <a:srgbClr val="000000"/>
                </a:solidFill>
              </a:rPr>
              <a:t>Advantages of completely assembled genomes</a:t>
            </a:r>
            <a:endParaRPr lang="en-GB" sz="4838" b="1" spc="-1" dirty="0"/>
          </a:p>
        </p:txBody>
      </p:sp>
    </p:spTree>
    <p:extLst>
      <p:ext uri="{BB962C8B-B14F-4D97-AF65-F5344CB8AC3E}">
        <p14:creationId xmlns:p14="http://schemas.microsoft.com/office/powerpoint/2010/main" val="168475080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>
            <a:extLst>
              <a:ext uri="{FF2B5EF4-FFF2-40B4-BE49-F238E27FC236}">
                <a16:creationId xmlns:a16="http://schemas.microsoft.com/office/drawing/2014/main" id="{62441C5F-9521-1D4E-AFD0-01CFFAAD42A6}"/>
              </a:ext>
            </a:extLst>
          </p:cNvPr>
          <p:cNvSpPr/>
          <p:nvPr/>
        </p:nvSpPr>
        <p:spPr>
          <a:xfrm>
            <a:off x="697150" y="-1518668"/>
            <a:ext cx="10966656" cy="53028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</p:txBody>
      </p:sp>
      <p:pic>
        <p:nvPicPr>
          <p:cNvPr id="13314" name="Picture 136">
            <a:extLst>
              <a:ext uri="{FF2B5EF4-FFF2-40B4-BE49-F238E27FC236}">
                <a16:creationId xmlns:a16="http://schemas.microsoft.com/office/drawing/2014/main" id="{B3DCAAE7-105A-B24C-B90D-626F8F87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89"/>
          <a:stretch>
            <a:fillRect/>
          </a:stretch>
        </p:blipFill>
        <p:spPr bwMode="auto">
          <a:xfrm>
            <a:off x="16283377" y="608619"/>
            <a:ext cx="2434475" cy="2081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9" name="CustomShape 3">
            <a:extLst>
              <a:ext uri="{FF2B5EF4-FFF2-40B4-BE49-F238E27FC236}">
                <a16:creationId xmlns:a16="http://schemas.microsoft.com/office/drawing/2014/main" id="{DFCB30B9-292C-2640-9D0B-A9CC6234C518}"/>
              </a:ext>
            </a:extLst>
          </p:cNvPr>
          <p:cNvSpPr/>
          <p:nvPr/>
        </p:nvSpPr>
        <p:spPr>
          <a:xfrm>
            <a:off x="697150" y="1353554"/>
            <a:ext cx="5358532" cy="4573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847" tIns="54423" rIns="108847" bIns="54423"/>
          <a:lstStyle/>
          <a:p>
            <a:pPr marL="414703" indent="-414703">
              <a:buFont typeface="Arial"/>
              <a:buChar char="•"/>
              <a:defRPr/>
            </a:pPr>
            <a:r>
              <a:rPr lang="en-GB" sz="2419" spc="-1" dirty="0">
                <a:solidFill>
                  <a:srgbClr val="BFBFBF"/>
                </a:solidFill>
              </a:rPr>
              <a:t>No assembly gaps</a:t>
            </a:r>
          </a:p>
          <a:p>
            <a:pPr marL="967641" lvl="1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BFBFBF"/>
                </a:solidFill>
                <a:sym typeface="Wingdings"/>
              </a:rPr>
              <a:t>No missing genes</a:t>
            </a:r>
          </a:p>
          <a:p>
            <a:pPr marL="967641" lvl="1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BFBFBF"/>
                </a:solidFill>
                <a:sym typeface="Wingdings"/>
              </a:rPr>
              <a:t>No gene fragments</a:t>
            </a:r>
          </a:p>
          <a:p>
            <a:pPr marL="967641" lvl="1" indent="-414703">
              <a:buFont typeface="Wingdings" charset="0"/>
              <a:buChar char="à"/>
              <a:defRPr/>
            </a:pPr>
            <a:endParaRPr lang="en-GB" sz="2177" spc="-1" dirty="0">
              <a:solidFill>
                <a:srgbClr val="BFBFBF"/>
              </a:solidFill>
              <a:sym typeface="Wingdings"/>
            </a:endParaRPr>
          </a:p>
          <a:p>
            <a:pPr marL="408944" lvl="1" indent="-408944">
              <a:buFont typeface="Arial"/>
              <a:buChar char="•"/>
              <a:defRPr/>
            </a:pPr>
            <a:r>
              <a:rPr lang="en-GB" sz="2419" spc="-1" dirty="0">
                <a:solidFill>
                  <a:srgbClr val="BFBFBF"/>
                </a:solidFill>
              </a:rPr>
              <a:t>No collapsed repeat regions</a:t>
            </a:r>
          </a:p>
          <a:p>
            <a:pPr marL="967641" lvl="2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BFBFBF"/>
                </a:solidFill>
                <a:sym typeface="Wingdings"/>
              </a:rPr>
              <a:t>correct copy number of genes</a:t>
            </a:r>
          </a:p>
          <a:p>
            <a:pPr marL="552938" lvl="2">
              <a:defRPr/>
            </a:pPr>
            <a:endParaRPr lang="en-GB" sz="2177" spc="-1" dirty="0">
              <a:solidFill>
                <a:srgbClr val="BFBFBF"/>
              </a:solidFill>
              <a:sym typeface="Wingdings"/>
            </a:endParaRPr>
          </a:p>
          <a:p>
            <a:pPr marL="408944" lvl="1" indent="-408944">
              <a:buFont typeface="Arial"/>
              <a:buChar char="•"/>
              <a:defRPr/>
            </a:pPr>
            <a:r>
              <a:rPr lang="en-GB" sz="2419" spc="-1" dirty="0">
                <a:solidFill>
                  <a:srgbClr val="000000"/>
                </a:solidFill>
              </a:rPr>
              <a:t>Genomic structures can be compared</a:t>
            </a:r>
          </a:p>
          <a:p>
            <a:pPr>
              <a:defRPr/>
            </a:pPr>
            <a:endParaRPr lang="en-GB" sz="1451" spc="-1" dirty="0"/>
          </a:p>
        </p:txBody>
      </p:sp>
      <p:sp>
        <p:nvSpPr>
          <p:cNvPr id="39" name="CustomShape 2">
            <a:extLst>
              <a:ext uri="{FF2B5EF4-FFF2-40B4-BE49-F238E27FC236}">
                <a16:creationId xmlns:a16="http://schemas.microsoft.com/office/drawing/2014/main" id="{3CB406CD-DD5A-0E4B-B7F1-09A652044A4E}"/>
              </a:ext>
            </a:extLst>
          </p:cNvPr>
          <p:cNvSpPr/>
          <p:nvPr/>
        </p:nvSpPr>
        <p:spPr>
          <a:xfrm>
            <a:off x="608834" y="142075"/>
            <a:ext cx="10968576" cy="114236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3386" b="1" spc="-1" dirty="0">
                <a:solidFill>
                  <a:srgbClr val="000000"/>
                </a:solidFill>
              </a:rPr>
              <a:t>Advantages of completely assembled genomes</a:t>
            </a:r>
            <a:endParaRPr lang="en-GB" sz="4838" b="1" spc="-1" dirty="0"/>
          </a:p>
        </p:txBody>
      </p:sp>
      <p:pic>
        <p:nvPicPr>
          <p:cNvPr id="13317" name="Picture 39">
            <a:extLst>
              <a:ext uri="{FF2B5EF4-FFF2-40B4-BE49-F238E27FC236}">
                <a16:creationId xmlns:a16="http://schemas.microsoft.com/office/drawing/2014/main" id="{95387310-B1BB-8A44-B818-B339DF13A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62"/>
          <a:stretch>
            <a:fillRect/>
          </a:stretch>
        </p:blipFill>
        <p:spPr bwMode="auto">
          <a:xfrm>
            <a:off x="6055682" y="3870585"/>
            <a:ext cx="6136105" cy="1681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9122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>
            <a:extLst>
              <a:ext uri="{FF2B5EF4-FFF2-40B4-BE49-F238E27FC236}">
                <a16:creationId xmlns:a16="http://schemas.microsoft.com/office/drawing/2014/main" id="{F014362B-6A0B-2442-AB36-97180B63A725}"/>
              </a:ext>
            </a:extLst>
          </p:cNvPr>
          <p:cNvSpPr/>
          <p:nvPr/>
        </p:nvSpPr>
        <p:spPr>
          <a:xfrm>
            <a:off x="697150" y="-1518668"/>
            <a:ext cx="10966656" cy="53028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</p:txBody>
      </p:sp>
      <p:pic>
        <p:nvPicPr>
          <p:cNvPr id="14338" name="Picture 136">
            <a:extLst>
              <a:ext uri="{FF2B5EF4-FFF2-40B4-BE49-F238E27FC236}">
                <a16:creationId xmlns:a16="http://schemas.microsoft.com/office/drawing/2014/main" id="{1AC2EE93-6888-454C-AD6B-B525759D4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89"/>
          <a:stretch>
            <a:fillRect/>
          </a:stretch>
        </p:blipFill>
        <p:spPr bwMode="auto">
          <a:xfrm>
            <a:off x="16283377" y="608619"/>
            <a:ext cx="2434475" cy="2081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9" name="CustomShape 3">
            <a:extLst>
              <a:ext uri="{FF2B5EF4-FFF2-40B4-BE49-F238E27FC236}">
                <a16:creationId xmlns:a16="http://schemas.microsoft.com/office/drawing/2014/main" id="{C00E3623-1640-EA4D-8075-EBB9342F589F}"/>
              </a:ext>
            </a:extLst>
          </p:cNvPr>
          <p:cNvSpPr/>
          <p:nvPr/>
        </p:nvSpPr>
        <p:spPr>
          <a:xfrm>
            <a:off x="697150" y="1353554"/>
            <a:ext cx="5527486" cy="4573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847" tIns="54423" rIns="108847" bIns="54423"/>
          <a:lstStyle/>
          <a:p>
            <a:pPr marL="414703" indent="-414703">
              <a:buFont typeface="Arial"/>
              <a:buChar char="•"/>
              <a:defRPr/>
            </a:pPr>
            <a:r>
              <a:rPr lang="en-GB" sz="2419" spc="-1" dirty="0">
                <a:solidFill>
                  <a:srgbClr val="BFBFBF"/>
                </a:solidFill>
              </a:rPr>
              <a:t>No assembly gaps</a:t>
            </a:r>
          </a:p>
          <a:p>
            <a:pPr marL="967641" lvl="1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BFBFBF"/>
                </a:solidFill>
                <a:sym typeface="Wingdings"/>
              </a:rPr>
              <a:t>No missing genes</a:t>
            </a:r>
          </a:p>
          <a:p>
            <a:pPr marL="967641" lvl="1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BFBFBF"/>
                </a:solidFill>
                <a:sym typeface="Wingdings"/>
              </a:rPr>
              <a:t>No gene fragments</a:t>
            </a:r>
          </a:p>
          <a:p>
            <a:pPr marL="967641" lvl="1" indent="-414703">
              <a:buFont typeface="Wingdings" charset="0"/>
              <a:buChar char="à"/>
              <a:defRPr/>
            </a:pPr>
            <a:endParaRPr lang="en-GB" sz="2177" spc="-1" dirty="0">
              <a:solidFill>
                <a:srgbClr val="BFBFBF"/>
              </a:solidFill>
              <a:sym typeface="Wingdings"/>
            </a:endParaRPr>
          </a:p>
          <a:p>
            <a:pPr marL="408944" lvl="1" indent="-408944">
              <a:buFont typeface="Arial"/>
              <a:buChar char="•"/>
              <a:defRPr/>
            </a:pPr>
            <a:r>
              <a:rPr lang="en-GB" sz="2419" spc="-1" dirty="0">
                <a:solidFill>
                  <a:srgbClr val="BFBFBF"/>
                </a:solidFill>
              </a:rPr>
              <a:t>No collapsed repeat regions</a:t>
            </a:r>
          </a:p>
          <a:p>
            <a:pPr marL="967641" lvl="2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BFBFBF"/>
                </a:solidFill>
                <a:sym typeface="Wingdings"/>
              </a:rPr>
              <a:t>correct copy number of genes</a:t>
            </a:r>
          </a:p>
          <a:p>
            <a:pPr marL="552938" lvl="2">
              <a:defRPr/>
            </a:pPr>
            <a:endParaRPr lang="en-GB" sz="2177" spc="-1" dirty="0">
              <a:solidFill>
                <a:srgbClr val="BFBFBF"/>
              </a:solidFill>
              <a:sym typeface="Wingdings"/>
            </a:endParaRPr>
          </a:p>
          <a:p>
            <a:pPr marL="408944" lvl="1" indent="-408944">
              <a:buFont typeface="Arial"/>
              <a:buChar char="•"/>
              <a:defRPr/>
            </a:pPr>
            <a:r>
              <a:rPr lang="en-GB" sz="2419" spc="-1" dirty="0">
                <a:solidFill>
                  <a:srgbClr val="BFBFBF"/>
                </a:solidFill>
              </a:rPr>
              <a:t>Genomic structures can be compared</a:t>
            </a:r>
          </a:p>
          <a:p>
            <a:pPr marL="0" lvl="1">
              <a:defRPr/>
            </a:pPr>
            <a:endParaRPr lang="en-GB" sz="2177" spc="-1" dirty="0">
              <a:sym typeface="Wingdings"/>
            </a:endParaRPr>
          </a:p>
          <a:p>
            <a:pPr marL="418543" lvl="2" indent="-418543">
              <a:buFont typeface="Arial"/>
              <a:buChar char="•"/>
              <a:defRPr/>
            </a:pPr>
            <a:r>
              <a:rPr lang="en-GB" sz="2419" spc="-1" dirty="0"/>
              <a:t>Genomic context of genes</a:t>
            </a:r>
          </a:p>
          <a:p>
            <a:pPr marL="418543" lvl="2" indent="-418543">
              <a:buFont typeface="Arial"/>
              <a:buChar char="•"/>
              <a:defRPr/>
            </a:pPr>
            <a:endParaRPr lang="en-GB" sz="2177" spc="-1" dirty="0"/>
          </a:p>
          <a:p>
            <a:pPr>
              <a:defRPr/>
            </a:pPr>
            <a:endParaRPr lang="en-GB" sz="1451" spc="-1" dirty="0"/>
          </a:p>
        </p:txBody>
      </p:sp>
      <p:sp>
        <p:nvSpPr>
          <p:cNvPr id="39" name="CustomShape 2">
            <a:extLst>
              <a:ext uri="{FF2B5EF4-FFF2-40B4-BE49-F238E27FC236}">
                <a16:creationId xmlns:a16="http://schemas.microsoft.com/office/drawing/2014/main" id="{F7857D29-980B-7641-822F-2D98F25F60A8}"/>
              </a:ext>
            </a:extLst>
          </p:cNvPr>
          <p:cNvSpPr/>
          <p:nvPr/>
        </p:nvSpPr>
        <p:spPr>
          <a:xfrm>
            <a:off x="608834" y="142075"/>
            <a:ext cx="10968576" cy="114236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3386" b="1" spc="-1" dirty="0">
                <a:solidFill>
                  <a:srgbClr val="000000"/>
                </a:solidFill>
              </a:rPr>
              <a:t>Advantages of completely assembled genomes</a:t>
            </a:r>
            <a:endParaRPr lang="en-GB" sz="4838" b="1" spc="-1" dirty="0"/>
          </a:p>
        </p:txBody>
      </p:sp>
      <p:pic>
        <p:nvPicPr>
          <p:cNvPr id="14341" name="Picture 6">
            <a:extLst>
              <a:ext uri="{FF2B5EF4-FFF2-40B4-BE49-F238E27FC236}">
                <a16:creationId xmlns:a16="http://schemas.microsoft.com/office/drawing/2014/main" id="{70E78F64-8731-354D-B37F-45E184393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4637" y="3784188"/>
            <a:ext cx="5049423" cy="2465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1674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>
            <a:extLst>
              <a:ext uri="{FF2B5EF4-FFF2-40B4-BE49-F238E27FC236}">
                <a16:creationId xmlns:a16="http://schemas.microsoft.com/office/drawing/2014/main" id="{81D49856-3FF9-0140-8844-CB78157DFEEF}"/>
              </a:ext>
            </a:extLst>
          </p:cNvPr>
          <p:cNvSpPr/>
          <p:nvPr/>
        </p:nvSpPr>
        <p:spPr>
          <a:xfrm>
            <a:off x="697150" y="-1518668"/>
            <a:ext cx="10966656" cy="53028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</p:txBody>
      </p:sp>
      <p:pic>
        <p:nvPicPr>
          <p:cNvPr id="15362" name="Picture 136">
            <a:extLst>
              <a:ext uri="{FF2B5EF4-FFF2-40B4-BE49-F238E27FC236}">
                <a16:creationId xmlns:a16="http://schemas.microsoft.com/office/drawing/2014/main" id="{8A2D2330-1D8D-7A4B-A2DD-C19CDC27EB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89"/>
          <a:stretch>
            <a:fillRect/>
          </a:stretch>
        </p:blipFill>
        <p:spPr bwMode="auto">
          <a:xfrm>
            <a:off x="16283377" y="608619"/>
            <a:ext cx="2434475" cy="2081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9" name="CustomShape 3">
            <a:extLst>
              <a:ext uri="{FF2B5EF4-FFF2-40B4-BE49-F238E27FC236}">
                <a16:creationId xmlns:a16="http://schemas.microsoft.com/office/drawing/2014/main" id="{AF74D10E-D4E0-F04B-A798-F0DEA135A78A}"/>
              </a:ext>
            </a:extLst>
          </p:cNvPr>
          <p:cNvSpPr/>
          <p:nvPr/>
        </p:nvSpPr>
        <p:spPr>
          <a:xfrm>
            <a:off x="697151" y="1353554"/>
            <a:ext cx="5523646" cy="4573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847" tIns="54423" rIns="108847" bIns="54423"/>
          <a:lstStyle/>
          <a:p>
            <a:pPr marL="414703" indent="-414703">
              <a:buFont typeface="Arial"/>
              <a:buChar char="•"/>
              <a:defRPr/>
            </a:pPr>
            <a:r>
              <a:rPr lang="en-GB" sz="2419" spc="-1" dirty="0">
                <a:solidFill>
                  <a:srgbClr val="BFBFBF"/>
                </a:solidFill>
              </a:rPr>
              <a:t>No assembly gaps</a:t>
            </a:r>
          </a:p>
          <a:p>
            <a:pPr marL="967641" lvl="1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BFBFBF"/>
                </a:solidFill>
                <a:sym typeface="Wingdings"/>
              </a:rPr>
              <a:t>No missing genes</a:t>
            </a:r>
          </a:p>
          <a:p>
            <a:pPr marL="967641" lvl="1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BFBFBF"/>
                </a:solidFill>
                <a:sym typeface="Wingdings"/>
              </a:rPr>
              <a:t>No gene fragments</a:t>
            </a:r>
          </a:p>
          <a:p>
            <a:pPr marL="967641" lvl="1" indent="-414703">
              <a:buFont typeface="Wingdings" charset="0"/>
              <a:buChar char="à"/>
              <a:defRPr/>
            </a:pPr>
            <a:endParaRPr lang="en-GB" sz="2177" spc="-1" dirty="0">
              <a:solidFill>
                <a:srgbClr val="BFBFBF"/>
              </a:solidFill>
              <a:sym typeface="Wingdings"/>
            </a:endParaRPr>
          </a:p>
          <a:p>
            <a:pPr marL="408944" lvl="1" indent="-408944">
              <a:buFont typeface="Arial"/>
              <a:buChar char="•"/>
              <a:defRPr/>
            </a:pPr>
            <a:r>
              <a:rPr lang="en-GB" sz="2419" spc="-1" dirty="0">
                <a:solidFill>
                  <a:srgbClr val="BFBFBF"/>
                </a:solidFill>
              </a:rPr>
              <a:t>No collapsed repeat regions</a:t>
            </a:r>
          </a:p>
          <a:p>
            <a:pPr marL="967641" lvl="2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BFBFBF"/>
                </a:solidFill>
                <a:sym typeface="Wingdings"/>
              </a:rPr>
              <a:t>correct copy number of genes</a:t>
            </a:r>
          </a:p>
          <a:p>
            <a:pPr marL="552938" lvl="2">
              <a:defRPr/>
            </a:pPr>
            <a:endParaRPr lang="en-GB" sz="2177" spc="-1" dirty="0">
              <a:solidFill>
                <a:srgbClr val="BFBFBF"/>
              </a:solidFill>
              <a:sym typeface="Wingdings"/>
            </a:endParaRPr>
          </a:p>
          <a:p>
            <a:pPr marL="408944" lvl="1" indent="-408944">
              <a:buFont typeface="Arial"/>
              <a:buChar char="•"/>
              <a:defRPr/>
            </a:pPr>
            <a:r>
              <a:rPr lang="en-GB" sz="2419" spc="-1" dirty="0">
                <a:solidFill>
                  <a:srgbClr val="BFBFBF"/>
                </a:solidFill>
              </a:rPr>
              <a:t>Genomic structures can be compared</a:t>
            </a:r>
          </a:p>
          <a:p>
            <a:pPr marL="0" lvl="1">
              <a:defRPr/>
            </a:pPr>
            <a:endParaRPr lang="en-GB" sz="2177" spc="-1" dirty="0">
              <a:sym typeface="Wingdings"/>
            </a:endParaRPr>
          </a:p>
          <a:p>
            <a:pPr marL="418543" lvl="2" indent="-418543">
              <a:buFont typeface="Arial"/>
              <a:buChar char="•"/>
              <a:defRPr/>
            </a:pPr>
            <a:r>
              <a:rPr lang="en-GB" sz="2419" spc="-1" dirty="0">
                <a:solidFill>
                  <a:schemeClr val="bg1">
                    <a:lumMod val="75000"/>
                  </a:schemeClr>
                </a:solidFill>
              </a:rPr>
              <a:t>Genomic context of genes</a:t>
            </a:r>
          </a:p>
          <a:p>
            <a:pPr marL="418543" lvl="2" indent="-418543">
              <a:buFont typeface="Arial"/>
              <a:buChar char="•"/>
              <a:defRPr/>
            </a:pPr>
            <a:endParaRPr lang="en-GB" sz="2419" spc="-1" dirty="0">
              <a:solidFill>
                <a:srgbClr val="BFBFBF"/>
              </a:solidFill>
            </a:endParaRPr>
          </a:p>
          <a:p>
            <a:pPr marL="418543" lvl="2" indent="-418543">
              <a:buFont typeface="Arial"/>
              <a:buChar char="•"/>
              <a:defRPr/>
            </a:pPr>
            <a:r>
              <a:rPr lang="en-GB" sz="2419" spc="-1" dirty="0"/>
              <a:t>Detection of DNA methylation</a:t>
            </a:r>
            <a:endParaRPr lang="en-GB" sz="2419" spc="-1" dirty="0">
              <a:solidFill>
                <a:srgbClr val="BFBFBF"/>
              </a:solidFill>
            </a:endParaRPr>
          </a:p>
          <a:p>
            <a:pPr marL="418543" lvl="2" indent="-418543">
              <a:buFont typeface="Arial"/>
              <a:buChar char="•"/>
              <a:defRPr/>
            </a:pPr>
            <a:endParaRPr lang="en-GB" sz="2177" spc="-1" dirty="0"/>
          </a:p>
          <a:p>
            <a:pPr>
              <a:defRPr/>
            </a:pPr>
            <a:endParaRPr lang="en-GB" sz="1451" spc="-1" dirty="0"/>
          </a:p>
        </p:txBody>
      </p:sp>
      <p:sp>
        <p:nvSpPr>
          <p:cNvPr id="39" name="CustomShape 2">
            <a:extLst>
              <a:ext uri="{FF2B5EF4-FFF2-40B4-BE49-F238E27FC236}">
                <a16:creationId xmlns:a16="http://schemas.microsoft.com/office/drawing/2014/main" id="{7D12E199-131F-5D41-B909-3C6AC813FC99}"/>
              </a:ext>
            </a:extLst>
          </p:cNvPr>
          <p:cNvSpPr/>
          <p:nvPr/>
        </p:nvSpPr>
        <p:spPr>
          <a:xfrm>
            <a:off x="608834" y="142075"/>
            <a:ext cx="10968576" cy="114236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3386" b="1" spc="-1" dirty="0">
                <a:solidFill>
                  <a:srgbClr val="000000"/>
                </a:solidFill>
              </a:rPr>
              <a:t>Advantages of completely assembled genomes</a:t>
            </a:r>
            <a:endParaRPr lang="en-GB" sz="4838" b="1" spc="-1" dirty="0"/>
          </a:p>
        </p:txBody>
      </p:sp>
      <p:pic>
        <p:nvPicPr>
          <p:cNvPr id="15365" name="Picture 7">
            <a:extLst>
              <a:ext uri="{FF2B5EF4-FFF2-40B4-BE49-F238E27FC236}">
                <a16:creationId xmlns:a16="http://schemas.microsoft.com/office/drawing/2014/main" id="{32C7BBCD-E63A-4247-9656-605E76799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881"/>
          <a:stretch>
            <a:fillRect/>
          </a:stretch>
        </p:blipFill>
        <p:spPr bwMode="auto">
          <a:xfrm>
            <a:off x="7518671" y="1585865"/>
            <a:ext cx="3632513" cy="4857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6820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>
            <a:extLst>
              <a:ext uri="{FF2B5EF4-FFF2-40B4-BE49-F238E27FC236}">
                <a16:creationId xmlns:a16="http://schemas.microsoft.com/office/drawing/2014/main" id="{81D49856-3FF9-0140-8844-CB78157DFEEF}"/>
              </a:ext>
            </a:extLst>
          </p:cNvPr>
          <p:cNvSpPr/>
          <p:nvPr/>
        </p:nvSpPr>
        <p:spPr>
          <a:xfrm>
            <a:off x="697150" y="-1518668"/>
            <a:ext cx="10966656" cy="53028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</p:txBody>
      </p:sp>
      <p:pic>
        <p:nvPicPr>
          <p:cNvPr id="15362" name="Picture 136">
            <a:extLst>
              <a:ext uri="{FF2B5EF4-FFF2-40B4-BE49-F238E27FC236}">
                <a16:creationId xmlns:a16="http://schemas.microsoft.com/office/drawing/2014/main" id="{8A2D2330-1D8D-7A4B-A2DD-C19CDC27EB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89"/>
          <a:stretch>
            <a:fillRect/>
          </a:stretch>
        </p:blipFill>
        <p:spPr bwMode="auto">
          <a:xfrm>
            <a:off x="16283377" y="608619"/>
            <a:ext cx="2434475" cy="2081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CustomShape 2">
            <a:extLst>
              <a:ext uri="{FF2B5EF4-FFF2-40B4-BE49-F238E27FC236}">
                <a16:creationId xmlns:a16="http://schemas.microsoft.com/office/drawing/2014/main" id="{7D12E199-131F-5D41-B909-3C6AC813FC99}"/>
              </a:ext>
            </a:extLst>
          </p:cNvPr>
          <p:cNvSpPr/>
          <p:nvPr/>
        </p:nvSpPr>
        <p:spPr>
          <a:xfrm>
            <a:off x="608834" y="142075"/>
            <a:ext cx="10968576" cy="114236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3386" b="1" spc="-1" dirty="0">
                <a:solidFill>
                  <a:srgbClr val="000000"/>
                </a:solidFill>
              </a:rPr>
              <a:t>We will use Oxford Nanopore sequencing</a:t>
            </a:r>
            <a:endParaRPr lang="en-GB" sz="4838" b="1" spc="-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339857-F605-5243-A1DD-A85816B26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2760"/>
            <a:ext cx="7651179" cy="49659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7B51A2-D63C-1B49-9AE0-5CEB9CF6F2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40" t="10030" r="7117"/>
          <a:stretch/>
        </p:blipFill>
        <p:spPr>
          <a:xfrm>
            <a:off x="7739495" y="1896190"/>
            <a:ext cx="4217801" cy="420255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B6F4B8E-3C61-3B41-B7B0-49427C518BD6}"/>
              </a:ext>
            </a:extLst>
          </p:cNvPr>
          <p:cNvSpPr/>
          <p:nvPr/>
        </p:nvSpPr>
        <p:spPr>
          <a:xfrm>
            <a:off x="7739495" y="2011680"/>
            <a:ext cx="1066880" cy="43609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651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F6782A-DF5F-4D4C-A3CB-28E195690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eaLnBrk="1" hangingPunct="1"/>
            <a:fld id="{7CD9B5F0-51B0-7743-94BE-5EC9B6D9E2A6}" type="slidenum">
              <a:rPr lang="en-US" altLang="en-US" sz="1200">
                <a:solidFill>
                  <a:srgbClr val="898989"/>
                </a:solidFill>
              </a:rPr>
              <a:pPr defTabSz="457200" eaLnBrk="1" hangingPunct="1"/>
              <a:t>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D0CCDFC-B7E7-8846-BB2A-074A0A4520B1}"/>
              </a:ext>
            </a:extLst>
          </p:cNvPr>
          <p:cNvCxnSpPr/>
          <p:nvPr/>
        </p:nvCxnSpPr>
        <p:spPr>
          <a:xfrm>
            <a:off x="-9377" y="816769"/>
            <a:ext cx="9039285" cy="0"/>
          </a:xfrm>
          <a:prstGeom prst="line">
            <a:avLst/>
          </a:prstGeom>
          <a:ln w="127000">
            <a:gradFill flip="none" rotWithShape="1"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4">
            <a:extLst>
              <a:ext uri="{FF2B5EF4-FFF2-40B4-BE49-F238E27FC236}">
                <a16:creationId xmlns:a16="http://schemas.microsoft.com/office/drawing/2014/main" id="{CD4A4935-BEB7-6541-96DC-FA0C6F7EA4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819" y="184299"/>
            <a:ext cx="9144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en-US" sz="3200" b="1" dirty="0">
                <a:solidFill>
                  <a:prstClr val="black"/>
                </a:solidFill>
              </a:rPr>
              <a:t>Mapping reads to assembly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3B0481-B641-2244-A0A6-2E69F3FD5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57" y="1078672"/>
            <a:ext cx="5375422" cy="35188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F7B0CD-183A-6A4C-B256-22097F85D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139" y="3645316"/>
            <a:ext cx="5861538" cy="307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64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>
            <a:extLst>
              <a:ext uri="{FF2B5EF4-FFF2-40B4-BE49-F238E27FC236}">
                <a16:creationId xmlns:a16="http://schemas.microsoft.com/office/drawing/2014/main" id="{17AF9CE0-D93A-464F-9792-3B240B0143C6}"/>
              </a:ext>
            </a:extLst>
          </p:cNvPr>
          <p:cNvSpPr/>
          <p:nvPr/>
        </p:nvSpPr>
        <p:spPr>
          <a:xfrm>
            <a:off x="697150" y="-1518668"/>
            <a:ext cx="10966656" cy="53028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endParaRPr lang="en-GB" sz="5805" b="1" spc="-1" dirty="0">
              <a:solidFill>
                <a:srgbClr val="000000"/>
              </a:solidFill>
            </a:endParaRPr>
          </a:p>
          <a:p>
            <a:pPr algn="ctr">
              <a:defRPr/>
            </a:pPr>
            <a:endParaRPr lang="en-GB" sz="5805" b="1" spc="-1" dirty="0">
              <a:solidFill>
                <a:srgbClr val="000000"/>
              </a:solidFill>
            </a:endParaRPr>
          </a:p>
          <a:p>
            <a:pPr algn="ctr">
              <a:defRPr/>
            </a:pPr>
            <a:r>
              <a:rPr lang="en-GB" sz="5805" b="1" spc="-1" dirty="0">
                <a:solidFill>
                  <a:srgbClr val="000000"/>
                </a:solidFill>
              </a:rPr>
              <a:t>Wrap up</a:t>
            </a:r>
            <a:endParaRPr lang="en-GB" sz="5805" b="1" spc="-1" dirty="0"/>
          </a:p>
          <a:p>
            <a:pPr algn="ctr">
              <a:defRPr/>
            </a:pPr>
            <a:r>
              <a:rPr lang="en-GB" sz="5805" b="1" spc="-1" dirty="0">
                <a:solidFill>
                  <a:srgbClr val="000000"/>
                </a:solidFill>
              </a:rPr>
              <a:t>-</a:t>
            </a:r>
          </a:p>
          <a:p>
            <a:pPr algn="ctr">
              <a:defRPr/>
            </a:pPr>
            <a:r>
              <a:rPr lang="en-GB" sz="5805" b="1" spc="-1" dirty="0">
                <a:solidFill>
                  <a:srgbClr val="000000"/>
                </a:solidFill>
              </a:rPr>
              <a:t>Illumina Genome Assembly</a:t>
            </a:r>
            <a:endParaRPr lang="en-GB" sz="5805" spc="-1" dirty="0"/>
          </a:p>
        </p:txBody>
      </p:sp>
      <p:sp>
        <p:nvSpPr>
          <p:cNvPr id="115" name="CustomShape 2">
            <a:extLst>
              <a:ext uri="{FF2B5EF4-FFF2-40B4-BE49-F238E27FC236}">
                <a16:creationId xmlns:a16="http://schemas.microsoft.com/office/drawing/2014/main" id="{78252E1E-E1EC-904A-935B-195F12F32B8A}"/>
              </a:ext>
            </a:extLst>
          </p:cNvPr>
          <p:cNvSpPr/>
          <p:nvPr/>
        </p:nvSpPr>
        <p:spPr>
          <a:xfrm>
            <a:off x="3104746" y="3924343"/>
            <a:ext cx="5865394" cy="72381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847" tIns="54423" rIns="108847" bIns="54423"/>
          <a:lstStyle/>
          <a:p>
            <a:pPr algn="ctr">
              <a:defRPr/>
            </a:pPr>
            <a:r>
              <a:rPr lang="en-GB" sz="2177" spc="-1" dirty="0">
                <a:solidFill>
                  <a:srgbClr val="000000"/>
                </a:solidFill>
              </a:rPr>
              <a:t>Philipp Engel 11.10.2022</a:t>
            </a:r>
            <a:endParaRPr lang="en-GB" sz="2177" spc="-1" dirty="0"/>
          </a:p>
          <a:p>
            <a:pPr algn="ctr">
              <a:defRPr/>
            </a:pPr>
            <a:endParaRPr lang="en-GB" sz="2177" spc="-1" dirty="0"/>
          </a:p>
          <a:p>
            <a:pPr algn="ctr">
              <a:defRPr/>
            </a:pPr>
            <a:endParaRPr lang="en-GB" sz="2177" spc="-1" dirty="0"/>
          </a:p>
        </p:txBody>
      </p:sp>
      <p:pic>
        <p:nvPicPr>
          <p:cNvPr id="4099" name="Picture 115">
            <a:extLst>
              <a:ext uri="{FF2B5EF4-FFF2-40B4-BE49-F238E27FC236}">
                <a16:creationId xmlns:a16="http://schemas.microsoft.com/office/drawing/2014/main" id="{D3BF6E17-A0D2-B446-9815-0852ACD14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89"/>
          <a:stretch>
            <a:fillRect/>
          </a:stretch>
        </p:blipFill>
        <p:spPr bwMode="auto">
          <a:xfrm>
            <a:off x="16283377" y="608619"/>
            <a:ext cx="2434475" cy="2081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7" name="CustomShape 3">
            <a:extLst>
              <a:ext uri="{FF2B5EF4-FFF2-40B4-BE49-F238E27FC236}">
                <a16:creationId xmlns:a16="http://schemas.microsoft.com/office/drawing/2014/main" id="{5EF83585-A5BC-6E44-B397-FC9B3AB46A3E}"/>
              </a:ext>
            </a:extLst>
          </p:cNvPr>
          <p:cNvSpPr/>
          <p:nvPr/>
        </p:nvSpPr>
        <p:spPr>
          <a:xfrm>
            <a:off x="4064713" y="4129776"/>
            <a:ext cx="3482758" cy="7257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847" tIns="54423" rIns="108847" bIns="54423"/>
          <a:lstStyle/>
          <a:p>
            <a:pPr>
              <a:defRPr/>
            </a:pPr>
            <a:endParaRPr lang="en-GB" sz="1451" spc="-1" dirty="0"/>
          </a:p>
        </p:txBody>
      </p:sp>
    </p:spTree>
    <p:extLst>
      <p:ext uri="{BB962C8B-B14F-4D97-AF65-F5344CB8AC3E}">
        <p14:creationId xmlns:p14="http://schemas.microsoft.com/office/powerpoint/2010/main" val="167472229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>
            <a:extLst>
              <a:ext uri="{FF2B5EF4-FFF2-40B4-BE49-F238E27FC236}">
                <a16:creationId xmlns:a16="http://schemas.microsoft.com/office/drawing/2014/main" id="{983EC91F-8912-4740-8FA8-4360FD5FEFE7}"/>
              </a:ext>
            </a:extLst>
          </p:cNvPr>
          <p:cNvSpPr/>
          <p:nvPr/>
        </p:nvSpPr>
        <p:spPr>
          <a:xfrm>
            <a:off x="608834" y="226552"/>
            <a:ext cx="10970496" cy="12383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4354" b="1" spc="-1" dirty="0">
                <a:solidFill>
                  <a:srgbClr val="000000"/>
                </a:solidFill>
              </a:rPr>
              <a:t>Major challenges for genome assemblies</a:t>
            </a:r>
            <a:endParaRPr lang="en-GB" sz="4354" spc="-1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584C31A4-5486-8C41-833E-C6AE2CFEA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699" y="1578185"/>
            <a:ext cx="8048358" cy="3868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2E4B1D-3282-9C42-A3D1-A5C361E0DE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443" y="6299301"/>
            <a:ext cx="11861345" cy="539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903">
                <a:solidFill>
                  <a:srgbClr val="FF0000"/>
                </a:solidFill>
              </a:rPr>
              <a:t>🚨 🐝🚨Repeats is the number one reason for why assemblies break!</a:t>
            </a:r>
          </a:p>
        </p:txBody>
      </p:sp>
      <p:sp>
        <p:nvSpPr>
          <p:cNvPr id="7172" name="TextBox 1">
            <a:extLst>
              <a:ext uri="{FF2B5EF4-FFF2-40B4-BE49-F238E27FC236}">
                <a16:creationId xmlns:a16="http://schemas.microsoft.com/office/drawing/2014/main" id="{1D5E5888-510D-3844-B1E2-A609DE1E17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1830" y="5558207"/>
            <a:ext cx="8414226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Illumina = puzzle with 1000 pieces </a:t>
            </a:r>
            <a:r>
              <a:rPr lang="en-US" altLang="en-US" sz="2177">
                <a:sym typeface="Wingdings" pitchFamily="2" charset="2"/>
              </a:rPr>
              <a:t> ONT = puzzle with 10 pieces</a:t>
            </a:r>
            <a:endParaRPr lang="en-US" altLang="en-US" sz="2177"/>
          </a:p>
        </p:txBody>
      </p:sp>
    </p:spTree>
    <p:extLst>
      <p:ext uri="{BB962C8B-B14F-4D97-AF65-F5344CB8AC3E}">
        <p14:creationId xmlns:p14="http://schemas.microsoft.com/office/powerpoint/2010/main" val="197767531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>
            <a:extLst>
              <a:ext uri="{FF2B5EF4-FFF2-40B4-BE49-F238E27FC236}">
                <a16:creationId xmlns:a16="http://schemas.microsoft.com/office/drawing/2014/main" id="{34C2DD66-368F-0440-A03D-929C9D6B6CD0}"/>
              </a:ext>
            </a:extLst>
          </p:cNvPr>
          <p:cNvSpPr/>
          <p:nvPr/>
        </p:nvSpPr>
        <p:spPr>
          <a:xfrm>
            <a:off x="608834" y="226552"/>
            <a:ext cx="10970496" cy="12383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4354" b="1" spc="-1" dirty="0">
                <a:solidFill>
                  <a:srgbClr val="000000"/>
                </a:solidFill>
              </a:rPr>
              <a:t>Illumina and the repeat problem 1</a:t>
            </a:r>
            <a:endParaRPr lang="en-GB" sz="4354" spc="-1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4F24F8A-D22C-CF46-B8B9-E78A3DA43803}"/>
              </a:ext>
            </a:extLst>
          </p:cNvPr>
          <p:cNvCxnSpPr/>
          <p:nvPr/>
        </p:nvCxnSpPr>
        <p:spPr>
          <a:xfrm>
            <a:off x="2142859" y="2396076"/>
            <a:ext cx="1059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177BE6-EAE9-8D44-B820-79564ABA8DBC}"/>
              </a:ext>
            </a:extLst>
          </p:cNvPr>
          <p:cNvCxnSpPr>
            <a:cxnSpLocks/>
          </p:cNvCxnSpPr>
          <p:nvPr/>
        </p:nvCxnSpPr>
        <p:spPr>
          <a:xfrm>
            <a:off x="3202662" y="2396076"/>
            <a:ext cx="420466" cy="0"/>
          </a:xfrm>
          <a:prstGeom prst="line">
            <a:avLst/>
          </a:prstGeom>
          <a:ln w="76200">
            <a:solidFill>
              <a:srgbClr val="008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3A4B461-1E6B-4D4B-9B5F-A4D013FBCD74}"/>
              </a:ext>
            </a:extLst>
          </p:cNvPr>
          <p:cNvCxnSpPr>
            <a:cxnSpLocks/>
          </p:cNvCxnSpPr>
          <p:nvPr/>
        </p:nvCxnSpPr>
        <p:spPr>
          <a:xfrm>
            <a:off x="3607768" y="2396076"/>
            <a:ext cx="420465" cy="0"/>
          </a:xfrm>
          <a:prstGeom prst="line">
            <a:avLst/>
          </a:prstGeom>
          <a:ln w="76200">
            <a:solidFill>
              <a:srgbClr val="F0A2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7CCA038-C848-744B-A3FC-6BDA7636F2A0}"/>
              </a:ext>
            </a:extLst>
          </p:cNvPr>
          <p:cNvCxnSpPr>
            <a:cxnSpLocks/>
          </p:cNvCxnSpPr>
          <p:nvPr/>
        </p:nvCxnSpPr>
        <p:spPr>
          <a:xfrm>
            <a:off x="4010954" y="2396076"/>
            <a:ext cx="420465" cy="0"/>
          </a:xfrm>
          <a:prstGeom prst="line">
            <a:avLst/>
          </a:prstGeom>
          <a:ln w="76200">
            <a:solidFill>
              <a:srgbClr val="008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41E615A-164B-DC49-9432-698DDFFE2C11}"/>
              </a:ext>
            </a:extLst>
          </p:cNvPr>
          <p:cNvCxnSpPr>
            <a:cxnSpLocks/>
          </p:cNvCxnSpPr>
          <p:nvPr/>
        </p:nvCxnSpPr>
        <p:spPr>
          <a:xfrm>
            <a:off x="4416060" y="2396076"/>
            <a:ext cx="420466" cy="0"/>
          </a:xfrm>
          <a:prstGeom prst="line">
            <a:avLst/>
          </a:prstGeom>
          <a:ln w="76200">
            <a:solidFill>
              <a:srgbClr val="F0A2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9180E2-B9EF-8140-870D-47B3B7AEEF75}"/>
              </a:ext>
            </a:extLst>
          </p:cNvPr>
          <p:cNvCxnSpPr>
            <a:cxnSpLocks/>
          </p:cNvCxnSpPr>
          <p:nvPr/>
        </p:nvCxnSpPr>
        <p:spPr>
          <a:xfrm>
            <a:off x="4825006" y="2396076"/>
            <a:ext cx="420465" cy="0"/>
          </a:xfrm>
          <a:prstGeom prst="line">
            <a:avLst/>
          </a:prstGeom>
          <a:ln w="76200">
            <a:solidFill>
              <a:srgbClr val="008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F1FFCD-0F74-B84A-B1C7-28DAFD59F34B}"/>
              </a:ext>
            </a:extLst>
          </p:cNvPr>
          <p:cNvCxnSpPr>
            <a:cxnSpLocks/>
          </p:cNvCxnSpPr>
          <p:nvPr/>
        </p:nvCxnSpPr>
        <p:spPr>
          <a:xfrm>
            <a:off x="5230111" y="2396076"/>
            <a:ext cx="420466" cy="0"/>
          </a:xfrm>
          <a:prstGeom prst="line">
            <a:avLst/>
          </a:prstGeom>
          <a:ln w="76200">
            <a:solidFill>
              <a:srgbClr val="F0A2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471DBBC-2420-594F-B1B8-D6EF677044F9}"/>
              </a:ext>
            </a:extLst>
          </p:cNvPr>
          <p:cNvCxnSpPr>
            <a:cxnSpLocks/>
          </p:cNvCxnSpPr>
          <p:nvPr/>
        </p:nvCxnSpPr>
        <p:spPr>
          <a:xfrm>
            <a:off x="5633297" y="2396076"/>
            <a:ext cx="420466" cy="0"/>
          </a:xfrm>
          <a:prstGeom prst="line">
            <a:avLst/>
          </a:prstGeom>
          <a:ln w="76200">
            <a:solidFill>
              <a:srgbClr val="008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A413280-BE43-0A43-A625-6775CAE32D8E}"/>
              </a:ext>
            </a:extLst>
          </p:cNvPr>
          <p:cNvCxnSpPr>
            <a:cxnSpLocks/>
          </p:cNvCxnSpPr>
          <p:nvPr/>
        </p:nvCxnSpPr>
        <p:spPr>
          <a:xfrm>
            <a:off x="6038403" y="2396076"/>
            <a:ext cx="420465" cy="0"/>
          </a:xfrm>
          <a:prstGeom prst="line">
            <a:avLst/>
          </a:prstGeom>
          <a:ln w="76200">
            <a:solidFill>
              <a:srgbClr val="F0A2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010BC0-3965-1B45-90F1-4233A435C8EE}"/>
              </a:ext>
            </a:extLst>
          </p:cNvPr>
          <p:cNvCxnSpPr>
            <a:cxnSpLocks/>
          </p:cNvCxnSpPr>
          <p:nvPr/>
        </p:nvCxnSpPr>
        <p:spPr>
          <a:xfrm>
            <a:off x="6456948" y="2396076"/>
            <a:ext cx="420465" cy="0"/>
          </a:xfrm>
          <a:prstGeom prst="line">
            <a:avLst/>
          </a:prstGeom>
          <a:ln w="76200">
            <a:solidFill>
              <a:srgbClr val="008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F572163-1C66-D54D-9C7D-BE2C76328C07}"/>
              </a:ext>
            </a:extLst>
          </p:cNvPr>
          <p:cNvCxnSpPr>
            <a:cxnSpLocks/>
          </p:cNvCxnSpPr>
          <p:nvPr/>
        </p:nvCxnSpPr>
        <p:spPr>
          <a:xfrm>
            <a:off x="6862054" y="2396076"/>
            <a:ext cx="420466" cy="0"/>
          </a:xfrm>
          <a:prstGeom prst="line">
            <a:avLst/>
          </a:prstGeom>
          <a:ln w="76200">
            <a:solidFill>
              <a:srgbClr val="F0A2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297FD5F-BB37-F94C-9FA0-CA802AF6C242}"/>
              </a:ext>
            </a:extLst>
          </p:cNvPr>
          <p:cNvCxnSpPr>
            <a:cxnSpLocks/>
          </p:cNvCxnSpPr>
          <p:nvPr/>
        </p:nvCxnSpPr>
        <p:spPr>
          <a:xfrm>
            <a:off x="7263320" y="2396076"/>
            <a:ext cx="420465" cy="0"/>
          </a:xfrm>
          <a:prstGeom prst="line">
            <a:avLst/>
          </a:prstGeom>
          <a:ln w="76200">
            <a:solidFill>
              <a:srgbClr val="008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6430066-4C32-DB4C-AD2D-9A37348E2822}"/>
              </a:ext>
            </a:extLst>
          </p:cNvPr>
          <p:cNvCxnSpPr>
            <a:cxnSpLocks/>
          </p:cNvCxnSpPr>
          <p:nvPr/>
        </p:nvCxnSpPr>
        <p:spPr>
          <a:xfrm>
            <a:off x="7668426" y="2396076"/>
            <a:ext cx="420466" cy="0"/>
          </a:xfrm>
          <a:prstGeom prst="line">
            <a:avLst/>
          </a:prstGeom>
          <a:ln w="76200">
            <a:solidFill>
              <a:srgbClr val="F0A2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99DCFE5-60D4-9244-99BE-62CD2011DDC4}"/>
              </a:ext>
            </a:extLst>
          </p:cNvPr>
          <p:cNvCxnSpPr/>
          <p:nvPr/>
        </p:nvCxnSpPr>
        <p:spPr>
          <a:xfrm>
            <a:off x="8088891" y="2396076"/>
            <a:ext cx="1059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08" name="TextBox 19">
            <a:extLst>
              <a:ext uri="{FF2B5EF4-FFF2-40B4-BE49-F238E27FC236}">
                <a16:creationId xmlns:a16="http://schemas.microsoft.com/office/drawing/2014/main" id="{EC40310F-B9E9-1941-889C-265F9A2E9E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9817" y="1825857"/>
            <a:ext cx="2271776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copy number = 6</a:t>
            </a:r>
          </a:p>
        </p:txBody>
      </p:sp>
      <p:sp>
        <p:nvSpPr>
          <p:cNvPr id="8209" name="TextBox 20">
            <a:extLst>
              <a:ext uri="{FF2B5EF4-FFF2-40B4-BE49-F238E27FC236}">
                <a16:creationId xmlns:a16="http://schemas.microsoft.com/office/drawing/2014/main" id="{0E6D1B86-32AB-7948-8D35-48BAA8DEE1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722" y="1441870"/>
            <a:ext cx="2803588" cy="539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903" b="1"/>
              <a:t>Tandem repeat</a:t>
            </a:r>
          </a:p>
        </p:txBody>
      </p:sp>
      <p:sp>
        <p:nvSpPr>
          <p:cNvPr id="8210" name="TextBox 21">
            <a:extLst>
              <a:ext uri="{FF2B5EF4-FFF2-40B4-BE49-F238E27FC236}">
                <a16:creationId xmlns:a16="http://schemas.microsoft.com/office/drawing/2014/main" id="{CAB82B7D-13F1-574A-A324-90C6BA792B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50287" y="2048569"/>
            <a:ext cx="2000869" cy="76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Chromosomal </a:t>
            </a:r>
          </a:p>
          <a:p>
            <a:r>
              <a:rPr lang="en-US" altLang="en-US" sz="2177"/>
              <a:t>organization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61DDE55-4F77-2749-8433-BDF9983F5C62}"/>
              </a:ext>
            </a:extLst>
          </p:cNvPr>
          <p:cNvGrpSpPr>
            <a:grpSpLocks/>
          </p:cNvGrpSpPr>
          <p:nvPr/>
        </p:nvGrpSpPr>
        <p:grpSpPr bwMode="auto">
          <a:xfrm>
            <a:off x="3717205" y="5729086"/>
            <a:ext cx="5306871" cy="1046365"/>
            <a:chOff x="2879495" y="5835497"/>
            <a:chExt cx="4388171" cy="865348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E383F45-900E-624E-B4B9-BDC1B23F4F39}"/>
                </a:ext>
              </a:extLst>
            </p:cNvPr>
            <p:cNvCxnSpPr/>
            <p:nvPr/>
          </p:nvCxnSpPr>
          <p:spPr>
            <a:xfrm>
              <a:off x="2968399" y="6700845"/>
              <a:ext cx="874748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C209E6F-2DBB-4E46-A3A7-606817832D07}"/>
                </a:ext>
              </a:extLst>
            </p:cNvPr>
            <p:cNvCxnSpPr>
              <a:cxnSpLocks/>
            </p:cNvCxnSpPr>
            <p:nvPr/>
          </p:nvCxnSpPr>
          <p:spPr>
            <a:xfrm>
              <a:off x="4141608" y="6700845"/>
              <a:ext cx="347676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1CE107E-FE72-2E4C-B64C-0834DA19AD43}"/>
                </a:ext>
              </a:extLst>
            </p:cNvPr>
            <p:cNvCxnSpPr>
              <a:cxnSpLocks/>
            </p:cNvCxnSpPr>
            <p:nvPr/>
          </p:nvCxnSpPr>
          <p:spPr>
            <a:xfrm>
              <a:off x="4476583" y="6700845"/>
              <a:ext cx="347677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B512DF9-65E0-A74F-8A2A-DE24B293C208}"/>
                </a:ext>
              </a:extLst>
            </p:cNvPr>
            <p:cNvCxnSpPr/>
            <p:nvPr/>
          </p:nvCxnSpPr>
          <p:spPr>
            <a:xfrm>
              <a:off x="5173524" y="6700845"/>
              <a:ext cx="874747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Down Arrow 27">
              <a:extLst>
                <a:ext uri="{FF2B5EF4-FFF2-40B4-BE49-F238E27FC236}">
                  <a16:creationId xmlns:a16="http://schemas.microsoft.com/office/drawing/2014/main" id="{0EF7F412-B672-A44C-B1BD-F0E08752B198}"/>
                </a:ext>
              </a:extLst>
            </p:cNvPr>
            <p:cNvSpPr/>
            <p:nvPr/>
          </p:nvSpPr>
          <p:spPr>
            <a:xfrm>
              <a:off x="4213048" y="5835497"/>
              <a:ext cx="596924" cy="492216"/>
            </a:xfrm>
            <a:prstGeom prst="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8288" name="TextBox 28">
              <a:extLst>
                <a:ext uri="{FF2B5EF4-FFF2-40B4-BE49-F238E27FC236}">
                  <a16:creationId xmlns:a16="http://schemas.microsoft.com/office/drawing/2014/main" id="{88296A18-B479-1A49-AC76-FDAA0BEEF8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6688" y="5899689"/>
              <a:ext cx="2360978" cy="353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>
                  <a:solidFill>
                    <a:srgbClr val="00B050"/>
                  </a:solidFill>
                </a:rPr>
                <a:t>Conservative solution</a:t>
              </a:r>
            </a:p>
          </p:txBody>
        </p:sp>
        <p:sp>
          <p:nvSpPr>
            <p:cNvPr id="8289" name="TextBox 29">
              <a:extLst>
                <a:ext uri="{FF2B5EF4-FFF2-40B4-BE49-F238E27FC236}">
                  <a16:creationId xmlns:a16="http://schemas.microsoft.com/office/drawing/2014/main" id="{B92475D9-786C-6D40-B67E-C672A269C0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79495" y="6311452"/>
              <a:ext cx="1012946" cy="353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Contig 1</a:t>
              </a:r>
            </a:p>
          </p:txBody>
        </p:sp>
        <p:sp>
          <p:nvSpPr>
            <p:cNvPr id="8290" name="TextBox 30">
              <a:extLst>
                <a:ext uri="{FF2B5EF4-FFF2-40B4-BE49-F238E27FC236}">
                  <a16:creationId xmlns:a16="http://schemas.microsoft.com/office/drawing/2014/main" id="{E45135D4-14E8-B247-943E-E5B3BECDD7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80800" y="6324214"/>
              <a:ext cx="1012946" cy="353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Contig 2</a:t>
              </a:r>
            </a:p>
          </p:txBody>
        </p:sp>
        <p:sp>
          <p:nvSpPr>
            <p:cNvPr id="8291" name="TextBox 31">
              <a:extLst>
                <a:ext uri="{FF2B5EF4-FFF2-40B4-BE49-F238E27FC236}">
                  <a16:creationId xmlns:a16="http://schemas.microsoft.com/office/drawing/2014/main" id="{3CC90AEC-E52A-B94B-B0DD-0FEBA7D4BD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43547" y="6331513"/>
              <a:ext cx="1012946" cy="353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Contig 3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7B0AEB5-0D83-A041-9B0B-AF4288514116}"/>
              </a:ext>
            </a:extLst>
          </p:cNvPr>
          <p:cNvGrpSpPr>
            <a:grpSpLocks/>
          </p:cNvGrpSpPr>
          <p:nvPr/>
        </p:nvGrpSpPr>
        <p:grpSpPr bwMode="auto">
          <a:xfrm>
            <a:off x="875703" y="4172015"/>
            <a:ext cx="11229688" cy="1537760"/>
            <a:chOff x="629983" y="4590571"/>
            <a:chExt cx="9284670" cy="1271516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8D691A8-8981-5F48-A515-B8F97D8755DD}"/>
                </a:ext>
              </a:extLst>
            </p:cNvPr>
            <p:cNvCxnSpPr/>
            <p:nvPr/>
          </p:nvCxnSpPr>
          <p:spPr>
            <a:xfrm>
              <a:off x="2931705" y="5047777"/>
              <a:ext cx="874655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FC80A4D-4F5C-D641-8E04-C312DE96290D}"/>
                </a:ext>
              </a:extLst>
            </p:cNvPr>
            <p:cNvCxnSpPr>
              <a:cxnSpLocks/>
            </p:cNvCxnSpPr>
            <p:nvPr/>
          </p:nvCxnSpPr>
          <p:spPr>
            <a:xfrm>
              <a:off x="3806360" y="5047777"/>
              <a:ext cx="347639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5DF637A-EEBF-2745-A46D-D98474104A71}"/>
                </a:ext>
              </a:extLst>
            </p:cNvPr>
            <p:cNvCxnSpPr>
              <a:cxnSpLocks/>
            </p:cNvCxnSpPr>
            <p:nvPr/>
          </p:nvCxnSpPr>
          <p:spPr>
            <a:xfrm>
              <a:off x="4141299" y="5047777"/>
              <a:ext cx="347640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44FD982-8B0E-6745-933A-CDC0EB66FFEB}"/>
                </a:ext>
              </a:extLst>
            </p:cNvPr>
            <p:cNvCxnSpPr/>
            <p:nvPr/>
          </p:nvCxnSpPr>
          <p:spPr>
            <a:xfrm>
              <a:off x="4488939" y="5047777"/>
              <a:ext cx="87624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C9FD930-9694-4B41-8C72-8E42B6A7270D}"/>
                </a:ext>
              </a:extLst>
            </p:cNvPr>
            <p:cNvCxnSpPr/>
            <p:nvPr/>
          </p:nvCxnSpPr>
          <p:spPr>
            <a:xfrm>
              <a:off x="2955516" y="5368456"/>
              <a:ext cx="87624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0A03F2B-9CC9-C14E-8623-96F6175D4DA2}"/>
                </a:ext>
              </a:extLst>
            </p:cNvPr>
            <p:cNvCxnSpPr>
              <a:cxnSpLocks/>
            </p:cNvCxnSpPr>
            <p:nvPr/>
          </p:nvCxnSpPr>
          <p:spPr>
            <a:xfrm>
              <a:off x="3831758" y="5368456"/>
              <a:ext cx="347639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1F87C313-F763-B84F-9359-D0D87E5659DD}"/>
                </a:ext>
              </a:extLst>
            </p:cNvPr>
            <p:cNvCxnSpPr>
              <a:cxnSpLocks/>
            </p:cNvCxnSpPr>
            <p:nvPr/>
          </p:nvCxnSpPr>
          <p:spPr>
            <a:xfrm>
              <a:off x="4165111" y="5368456"/>
              <a:ext cx="349227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07AC620-B4F2-884D-B785-AFD7D5E32B8A}"/>
                </a:ext>
              </a:extLst>
            </p:cNvPr>
            <p:cNvCxnSpPr>
              <a:cxnSpLocks/>
            </p:cNvCxnSpPr>
            <p:nvPr/>
          </p:nvCxnSpPr>
          <p:spPr>
            <a:xfrm>
              <a:off x="4498464" y="5368456"/>
              <a:ext cx="347639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C63730D-D032-9F49-8722-82EBF7C22162}"/>
                </a:ext>
              </a:extLst>
            </p:cNvPr>
            <p:cNvCxnSpPr>
              <a:cxnSpLocks/>
            </p:cNvCxnSpPr>
            <p:nvPr/>
          </p:nvCxnSpPr>
          <p:spPr>
            <a:xfrm>
              <a:off x="4833403" y="5368456"/>
              <a:ext cx="347640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8A46C69-CB0A-2049-AC2C-726CD3C8CDF1}"/>
                </a:ext>
              </a:extLst>
            </p:cNvPr>
            <p:cNvCxnSpPr>
              <a:cxnSpLocks/>
            </p:cNvCxnSpPr>
            <p:nvPr/>
          </p:nvCxnSpPr>
          <p:spPr>
            <a:xfrm>
              <a:off x="5173106" y="5368456"/>
              <a:ext cx="347640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72B2D64-40C8-B942-B6D9-C199C4B41B87}"/>
                </a:ext>
              </a:extLst>
            </p:cNvPr>
            <p:cNvCxnSpPr>
              <a:cxnSpLocks/>
            </p:cNvCxnSpPr>
            <p:nvPr/>
          </p:nvCxnSpPr>
          <p:spPr>
            <a:xfrm>
              <a:off x="5508046" y="5368456"/>
              <a:ext cx="347639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9459592-23C7-1743-A643-2F718838167A}"/>
                </a:ext>
              </a:extLst>
            </p:cNvPr>
            <p:cNvCxnSpPr/>
            <p:nvPr/>
          </p:nvCxnSpPr>
          <p:spPr>
            <a:xfrm>
              <a:off x="5855685" y="5368456"/>
              <a:ext cx="87624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158396-9082-4945-965F-FB263BE8EA1D}"/>
                </a:ext>
              </a:extLst>
            </p:cNvPr>
            <p:cNvCxnSpPr/>
            <p:nvPr/>
          </p:nvCxnSpPr>
          <p:spPr>
            <a:xfrm>
              <a:off x="2968215" y="5708186"/>
              <a:ext cx="87624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64C5E8A-4A97-B943-8EB1-0B21F28798BE}"/>
                </a:ext>
              </a:extLst>
            </p:cNvPr>
            <p:cNvCxnSpPr>
              <a:cxnSpLocks/>
            </p:cNvCxnSpPr>
            <p:nvPr/>
          </p:nvCxnSpPr>
          <p:spPr>
            <a:xfrm>
              <a:off x="3844457" y="5708186"/>
              <a:ext cx="347639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86C727C-229A-FA4A-B4B4-1352CBB242E2}"/>
                </a:ext>
              </a:extLst>
            </p:cNvPr>
            <p:cNvCxnSpPr>
              <a:cxnSpLocks/>
            </p:cNvCxnSpPr>
            <p:nvPr/>
          </p:nvCxnSpPr>
          <p:spPr>
            <a:xfrm>
              <a:off x="4179397" y="5708186"/>
              <a:ext cx="347640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78E7CD5-1B0F-BD43-B919-6E90AC55F8A4}"/>
                </a:ext>
              </a:extLst>
            </p:cNvPr>
            <p:cNvCxnSpPr>
              <a:cxnSpLocks/>
            </p:cNvCxnSpPr>
            <p:nvPr/>
          </p:nvCxnSpPr>
          <p:spPr>
            <a:xfrm>
              <a:off x="4511163" y="5708186"/>
              <a:ext cx="347639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6AE9ABD-4C67-CE40-9737-1584CFB95764}"/>
                </a:ext>
              </a:extLst>
            </p:cNvPr>
            <p:cNvCxnSpPr>
              <a:cxnSpLocks/>
            </p:cNvCxnSpPr>
            <p:nvPr/>
          </p:nvCxnSpPr>
          <p:spPr>
            <a:xfrm>
              <a:off x="4846102" y="5708186"/>
              <a:ext cx="347640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2D6430D-48CC-0747-BE2E-324ED6BAF8DE}"/>
                </a:ext>
              </a:extLst>
            </p:cNvPr>
            <p:cNvCxnSpPr>
              <a:cxnSpLocks/>
            </p:cNvCxnSpPr>
            <p:nvPr/>
          </p:nvCxnSpPr>
          <p:spPr>
            <a:xfrm>
              <a:off x="5185805" y="5708186"/>
              <a:ext cx="347640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FCB065A-5235-5F45-8002-A9A6C4A9BF8E}"/>
                </a:ext>
              </a:extLst>
            </p:cNvPr>
            <p:cNvCxnSpPr>
              <a:cxnSpLocks/>
            </p:cNvCxnSpPr>
            <p:nvPr/>
          </p:nvCxnSpPr>
          <p:spPr>
            <a:xfrm>
              <a:off x="5520745" y="5708186"/>
              <a:ext cx="347639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844DBB9-007A-D148-AEAA-C76682B901C8}"/>
                </a:ext>
              </a:extLst>
            </p:cNvPr>
            <p:cNvCxnSpPr>
              <a:cxnSpLocks/>
            </p:cNvCxnSpPr>
            <p:nvPr/>
          </p:nvCxnSpPr>
          <p:spPr>
            <a:xfrm>
              <a:off x="5854098" y="5708186"/>
              <a:ext cx="347639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C8F7AF9-399E-B84A-94C4-76B57E61173C}"/>
                </a:ext>
              </a:extLst>
            </p:cNvPr>
            <p:cNvCxnSpPr>
              <a:cxnSpLocks/>
            </p:cNvCxnSpPr>
            <p:nvPr/>
          </p:nvCxnSpPr>
          <p:spPr>
            <a:xfrm>
              <a:off x="6189038" y="5708186"/>
              <a:ext cx="347640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AAF1B4A-6232-DB4E-AEC2-4629CC29CC32}"/>
                </a:ext>
              </a:extLst>
            </p:cNvPr>
            <p:cNvCxnSpPr>
              <a:cxnSpLocks/>
            </p:cNvCxnSpPr>
            <p:nvPr/>
          </p:nvCxnSpPr>
          <p:spPr>
            <a:xfrm>
              <a:off x="6533503" y="5708186"/>
              <a:ext cx="347639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F7B91E2-5036-D245-9269-70D9B5E9B649}"/>
                </a:ext>
              </a:extLst>
            </p:cNvPr>
            <p:cNvCxnSpPr>
              <a:cxnSpLocks/>
            </p:cNvCxnSpPr>
            <p:nvPr/>
          </p:nvCxnSpPr>
          <p:spPr>
            <a:xfrm>
              <a:off x="6868443" y="5708186"/>
              <a:ext cx="347640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7471E87-7572-114D-AB2C-FAA78C9CE20D}"/>
                </a:ext>
              </a:extLst>
            </p:cNvPr>
            <p:cNvCxnSpPr>
              <a:cxnSpLocks/>
            </p:cNvCxnSpPr>
            <p:nvPr/>
          </p:nvCxnSpPr>
          <p:spPr>
            <a:xfrm>
              <a:off x="7201796" y="5708186"/>
              <a:ext cx="347640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D71DCEB-E1A6-4948-8175-046A02013EAD}"/>
                </a:ext>
              </a:extLst>
            </p:cNvPr>
            <p:cNvCxnSpPr>
              <a:cxnSpLocks/>
            </p:cNvCxnSpPr>
            <p:nvPr/>
          </p:nvCxnSpPr>
          <p:spPr>
            <a:xfrm>
              <a:off x="7536736" y="5708186"/>
              <a:ext cx="347639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90929F4-1E25-934C-89D6-1B543247ED32}"/>
                </a:ext>
              </a:extLst>
            </p:cNvPr>
            <p:cNvCxnSpPr>
              <a:cxnSpLocks/>
            </p:cNvCxnSpPr>
            <p:nvPr/>
          </p:nvCxnSpPr>
          <p:spPr>
            <a:xfrm>
              <a:off x="7884375" y="5708186"/>
              <a:ext cx="347640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BEDF1FE-6235-2148-85C7-3EEA21E9A392}"/>
                </a:ext>
              </a:extLst>
            </p:cNvPr>
            <p:cNvCxnSpPr>
              <a:cxnSpLocks/>
            </p:cNvCxnSpPr>
            <p:nvPr/>
          </p:nvCxnSpPr>
          <p:spPr>
            <a:xfrm>
              <a:off x="8219316" y="5708186"/>
              <a:ext cx="347639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B227B0F-1B92-BB4D-95AB-14A5CE88B59D}"/>
                </a:ext>
              </a:extLst>
            </p:cNvPr>
            <p:cNvCxnSpPr>
              <a:cxnSpLocks/>
            </p:cNvCxnSpPr>
            <p:nvPr/>
          </p:nvCxnSpPr>
          <p:spPr>
            <a:xfrm>
              <a:off x="8563780" y="5708186"/>
              <a:ext cx="349227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6A03405-94A4-2D45-A65D-D905DADF8E89}"/>
                </a:ext>
              </a:extLst>
            </p:cNvPr>
            <p:cNvCxnSpPr>
              <a:cxnSpLocks/>
            </p:cNvCxnSpPr>
            <p:nvPr/>
          </p:nvCxnSpPr>
          <p:spPr>
            <a:xfrm>
              <a:off x="8898721" y="5708186"/>
              <a:ext cx="347639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7A0A835-3007-734D-97DA-F439DA0E43F6}"/>
                </a:ext>
              </a:extLst>
            </p:cNvPr>
            <p:cNvCxnSpPr>
              <a:cxnSpLocks/>
            </p:cNvCxnSpPr>
            <p:nvPr/>
          </p:nvCxnSpPr>
          <p:spPr>
            <a:xfrm>
              <a:off x="9232073" y="5708186"/>
              <a:ext cx="347639" cy="0"/>
            </a:xfrm>
            <a:prstGeom prst="line">
              <a:avLst/>
            </a:prstGeom>
            <a:ln w="762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63D6F70-D580-5043-9D51-99A0A2D40ED3}"/>
                </a:ext>
              </a:extLst>
            </p:cNvPr>
            <p:cNvCxnSpPr>
              <a:cxnSpLocks/>
            </p:cNvCxnSpPr>
            <p:nvPr/>
          </p:nvCxnSpPr>
          <p:spPr>
            <a:xfrm>
              <a:off x="9567013" y="5708186"/>
              <a:ext cx="347640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Down Arrow 64">
              <a:extLst>
                <a:ext uri="{FF2B5EF4-FFF2-40B4-BE49-F238E27FC236}">
                  <a16:creationId xmlns:a16="http://schemas.microsoft.com/office/drawing/2014/main" id="{E9578107-F21C-344B-B63B-5A1CDB657233}"/>
                </a:ext>
              </a:extLst>
            </p:cNvPr>
            <p:cNvSpPr/>
            <p:nvPr/>
          </p:nvSpPr>
          <p:spPr>
            <a:xfrm>
              <a:off x="4155586" y="4593746"/>
              <a:ext cx="596860" cy="392117"/>
            </a:xfrm>
            <a:prstGeom prst="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8279" name="TextBox 65">
              <a:extLst>
                <a:ext uri="{FF2B5EF4-FFF2-40B4-BE49-F238E27FC236}">
                  <a16:creationId xmlns:a16="http://schemas.microsoft.com/office/drawing/2014/main" id="{BDBB9476-95D1-0F46-BABC-C9EEBC8B47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64373" y="4590571"/>
              <a:ext cx="3040636" cy="3533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>
                  <a:solidFill>
                    <a:srgbClr val="00B050"/>
                  </a:solidFill>
                </a:rPr>
                <a:t>Possible assembly solutions</a:t>
              </a:r>
            </a:p>
          </p:txBody>
        </p:sp>
        <p:sp>
          <p:nvSpPr>
            <p:cNvPr id="8280" name="TextBox 66">
              <a:extLst>
                <a:ext uri="{FF2B5EF4-FFF2-40B4-BE49-F238E27FC236}">
                  <a16:creationId xmlns:a16="http://schemas.microsoft.com/office/drawing/2014/main" id="{7C09908F-5103-4D43-87CC-4B08CED376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9983" y="4862760"/>
              <a:ext cx="2393861" cy="3533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Solution 1 </a:t>
              </a:r>
              <a:r>
                <a:rPr lang="en-US" altLang="en-US" sz="2177">
                  <a:sym typeface="Wingdings" pitchFamily="2" charset="2"/>
                </a:rPr>
                <a:t></a:t>
              </a:r>
              <a:r>
                <a:rPr lang="en-US" altLang="en-US" sz="2177"/>
                <a:t> Contig 1</a:t>
              </a:r>
            </a:p>
          </p:txBody>
        </p:sp>
        <p:sp>
          <p:nvSpPr>
            <p:cNvPr id="8281" name="TextBox 67">
              <a:extLst>
                <a:ext uri="{FF2B5EF4-FFF2-40B4-BE49-F238E27FC236}">
                  <a16:creationId xmlns:a16="http://schemas.microsoft.com/office/drawing/2014/main" id="{4D1B99A0-8501-2845-9730-F37046644D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9983" y="5184899"/>
              <a:ext cx="2393861" cy="3533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Solution 2 </a:t>
              </a:r>
              <a:r>
                <a:rPr lang="en-US" altLang="en-US" sz="2177">
                  <a:sym typeface="Wingdings" pitchFamily="2" charset="2"/>
                </a:rPr>
                <a:t></a:t>
              </a:r>
              <a:r>
                <a:rPr lang="en-US" altLang="en-US" sz="2177"/>
                <a:t> Contig 1</a:t>
              </a:r>
            </a:p>
          </p:txBody>
        </p:sp>
        <p:sp>
          <p:nvSpPr>
            <p:cNvPr id="8282" name="TextBox 68">
              <a:extLst>
                <a:ext uri="{FF2B5EF4-FFF2-40B4-BE49-F238E27FC236}">
                  <a16:creationId xmlns:a16="http://schemas.microsoft.com/office/drawing/2014/main" id="{271D67D0-67E0-0346-8F0B-F473CA9A00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9983" y="5508718"/>
              <a:ext cx="2393861" cy="3533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Solution 3 </a:t>
              </a:r>
              <a:r>
                <a:rPr lang="en-US" altLang="en-US" sz="2177">
                  <a:sym typeface="Wingdings" pitchFamily="2" charset="2"/>
                </a:rPr>
                <a:t></a:t>
              </a:r>
              <a:r>
                <a:rPr lang="en-US" altLang="en-US" sz="2177"/>
                <a:t> Contig 1</a:t>
              </a:r>
            </a:p>
          </p:txBody>
        </p:sp>
      </p:grp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B2F9D48-D0BA-EA4F-A0C2-330AA080A881}"/>
              </a:ext>
            </a:extLst>
          </p:cNvPr>
          <p:cNvCxnSpPr>
            <a:cxnSpLocks/>
          </p:cNvCxnSpPr>
          <p:nvPr/>
        </p:nvCxnSpPr>
        <p:spPr>
          <a:xfrm>
            <a:off x="3331298" y="1754819"/>
            <a:ext cx="420465" cy="0"/>
          </a:xfrm>
          <a:prstGeom prst="line">
            <a:avLst/>
          </a:prstGeom>
          <a:ln w="76200">
            <a:solidFill>
              <a:srgbClr val="008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D45AF2B-1C41-674D-9577-F12CC971A132}"/>
              </a:ext>
            </a:extLst>
          </p:cNvPr>
          <p:cNvCxnSpPr>
            <a:cxnSpLocks/>
          </p:cNvCxnSpPr>
          <p:nvPr/>
        </p:nvCxnSpPr>
        <p:spPr>
          <a:xfrm>
            <a:off x="3736404" y="1754819"/>
            <a:ext cx="420466" cy="0"/>
          </a:xfrm>
          <a:prstGeom prst="line">
            <a:avLst/>
          </a:prstGeom>
          <a:ln w="76200">
            <a:solidFill>
              <a:srgbClr val="F0A2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0F357224-977F-E944-89F0-2BF4972402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6990" y="3622915"/>
            <a:ext cx="479618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6x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524AAA9-9639-A546-9B26-EB586DA415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5826" y="6362658"/>
            <a:ext cx="1301959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3 contigs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9D684BA9-0823-6444-9BD3-CA20CB6D9DE7}"/>
              </a:ext>
            </a:extLst>
          </p:cNvPr>
          <p:cNvGrpSpPr>
            <a:grpSpLocks/>
          </p:cNvGrpSpPr>
          <p:nvPr/>
        </p:nvGrpSpPr>
        <p:grpSpPr bwMode="auto">
          <a:xfrm>
            <a:off x="2855155" y="2637990"/>
            <a:ext cx="5780917" cy="427362"/>
            <a:chOff x="1764230" y="2635415"/>
            <a:chExt cx="4780870" cy="352835"/>
          </a:xfrm>
        </p:grpSpPr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DCF1CF77-9F72-3447-9F78-24E6C1F127C5}"/>
                </a:ext>
              </a:extLst>
            </p:cNvPr>
            <p:cNvCxnSpPr/>
            <p:nvPr/>
          </p:nvCxnSpPr>
          <p:spPr>
            <a:xfrm>
              <a:off x="1764230" y="2635415"/>
              <a:ext cx="4780870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A974183-3893-6541-B416-99E8B6AA8C00}"/>
                </a:ext>
              </a:extLst>
            </p:cNvPr>
            <p:cNvCxnSpPr>
              <a:cxnSpLocks/>
            </p:cNvCxnSpPr>
            <p:nvPr/>
          </p:nvCxnSpPr>
          <p:spPr>
            <a:xfrm>
              <a:off x="2073851" y="2787586"/>
              <a:ext cx="163544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46" name="TextBox 76">
              <a:extLst>
                <a:ext uri="{FF2B5EF4-FFF2-40B4-BE49-F238E27FC236}">
                  <a16:creationId xmlns:a16="http://schemas.microsoft.com/office/drawing/2014/main" id="{CD569FED-D299-F74F-82C5-6FE3F1B4DA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75974" y="2635416"/>
              <a:ext cx="2295048" cy="3528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>
                  <a:solidFill>
                    <a:srgbClr val="FF0000"/>
                  </a:solidFill>
                </a:rPr>
                <a:t>Read length matters!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FE89EEF-71D9-CC47-9CA2-7E81EC1297D4}"/>
              </a:ext>
            </a:extLst>
          </p:cNvPr>
          <p:cNvGrpSpPr>
            <a:grpSpLocks/>
          </p:cNvGrpSpPr>
          <p:nvPr/>
        </p:nvGrpSpPr>
        <p:grpSpPr bwMode="auto">
          <a:xfrm>
            <a:off x="487877" y="2970137"/>
            <a:ext cx="9447990" cy="706535"/>
            <a:chOff x="130453" y="2926625"/>
            <a:chExt cx="7810713" cy="593856"/>
          </a:xfrm>
        </p:grpSpPr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75334BF-33D9-E645-A610-13006AACB93B}"/>
                </a:ext>
              </a:extLst>
            </p:cNvPr>
            <p:cNvSpPr/>
            <p:nvPr/>
          </p:nvSpPr>
          <p:spPr>
            <a:xfrm>
              <a:off x="898668" y="3307467"/>
              <a:ext cx="385695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3EA5602-3FF1-EA4B-BCAE-C80184C8EE27}"/>
                </a:ext>
              </a:extLst>
            </p:cNvPr>
            <p:cNvSpPr/>
            <p:nvPr/>
          </p:nvSpPr>
          <p:spPr>
            <a:xfrm>
              <a:off x="1509748" y="3307467"/>
              <a:ext cx="387282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A22E05C6-8C5E-B147-B402-F8F6A5E12923}"/>
                </a:ext>
              </a:extLst>
            </p:cNvPr>
            <p:cNvSpPr/>
            <p:nvPr/>
          </p:nvSpPr>
          <p:spPr>
            <a:xfrm>
              <a:off x="2125590" y="3307467"/>
              <a:ext cx="387282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9865F2FD-FF2B-CD4D-AF82-A53FFEC9D252}"/>
                </a:ext>
              </a:extLst>
            </p:cNvPr>
            <p:cNvSpPr/>
            <p:nvPr/>
          </p:nvSpPr>
          <p:spPr>
            <a:xfrm>
              <a:off x="2728734" y="3307467"/>
              <a:ext cx="387282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B67E5575-3726-B44B-A663-28EB274331EC}"/>
                </a:ext>
              </a:extLst>
            </p:cNvPr>
            <p:cNvSpPr/>
            <p:nvPr/>
          </p:nvSpPr>
          <p:spPr>
            <a:xfrm>
              <a:off x="3342987" y="3307467"/>
              <a:ext cx="385695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DA6088A7-8B60-B646-8D1E-879FABEDB357}"/>
                </a:ext>
              </a:extLst>
            </p:cNvPr>
            <p:cNvSpPr/>
            <p:nvPr/>
          </p:nvSpPr>
          <p:spPr>
            <a:xfrm>
              <a:off x="3962003" y="3307467"/>
              <a:ext cx="387282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01CDD436-5E55-F74F-B995-62279B3D9FF0}"/>
                </a:ext>
              </a:extLst>
            </p:cNvPr>
            <p:cNvSpPr/>
            <p:nvPr/>
          </p:nvSpPr>
          <p:spPr>
            <a:xfrm>
              <a:off x="4544514" y="3307467"/>
              <a:ext cx="387282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rgbClr val="F0A2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C7FBE77-BC55-D849-BE8B-3049FFD59CA1}"/>
                </a:ext>
              </a:extLst>
            </p:cNvPr>
            <p:cNvSpPr/>
            <p:nvPr/>
          </p:nvSpPr>
          <p:spPr>
            <a:xfrm>
              <a:off x="5147658" y="3307467"/>
              <a:ext cx="387282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rgbClr val="F0A2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7C9F8A08-D90A-2F40-9617-EEEDCB1217D4}"/>
                </a:ext>
              </a:extLst>
            </p:cNvPr>
            <p:cNvSpPr/>
            <p:nvPr/>
          </p:nvSpPr>
          <p:spPr>
            <a:xfrm>
              <a:off x="5723818" y="3307467"/>
              <a:ext cx="385695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rgbClr val="F0A2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322BD4AB-E8FD-A54F-8F50-4F130043D3B4}"/>
                </a:ext>
              </a:extLst>
            </p:cNvPr>
            <p:cNvSpPr/>
            <p:nvPr/>
          </p:nvSpPr>
          <p:spPr>
            <a:xfrm>
              <a:off x="6334899" y="3307467"/>
              <a:ext cx="387282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5C4FE55-68D5-AE40-A0FC-A3DDEA9D6E55}"/>
                </a:ext>
              </a:extLst>
            </p:cNvPr>
            <p:cNvSpPr/>
            <p:nvPr/>
          </p:nvSpPr>
          <p:spPr>
            <a:xfrm>
              <a:off x="6952327" y="3307467"/>
              <a:ext cx="385695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8C6D3AF-CDD3-304B-A122-B9A84630351F}"/>
                </a:ext>
              </a:extLst>
            </p:cNvPr>
            <p:cNvSpPr/>
            <p:nvPr/>
          </p:nvSpPr>
          <p:spPr>
            <a:xfrm>
              <a:off x="7555471" y="3307467"/>
              <a:ext cx="385695" cy="21301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BC44A7DA-7287-C649-BC0F-AF0A9E028923}"/>
                </a:ext>
              </a:extLst>
            </p:cNvPr>
            <p:cNvCxnSpPr>
              <a:stCxn id="81" idx="6"/>
              <a:endCxn id="82" idx="2"/>
            </p:cNvCxnSpPr>
            <p:nvPr/>
          </p:nvCxnSpPr>
          <p:spPr>
            <a:xfrm>
              <a:off x="1284363" y="3413974"/>
              <a:ext cx="22538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370D31B4-7ED3-9F46-B54D-1877A6E6F08B}"/>
                </a:ext>
              </a:extLst>
            </p:cNvPr>
            <p:cNvCxnSpPr>
              <a:stCxn id="82" idx="6"/>
              <a:endCxn id="83" idx="2"/>
            </p:cNvCxnSpPr>
            <p:nvPr/>
          </p:nvCxnSpPr>
          <p:spPr>
            <a:xfrm>
              <a:off x="1897030" y="3413974"/>
              <a:ext cx="22856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E47B86E2-FA35-FF4A-BDB7-03B8AA860D36}"/>
                </a:ext>
              </a:extLst>
            </p:cNvPr>
            <p:cNvCxnSpPr/>
            <p:nvPr/>
          </p:nvCxnSpPr>
          <p:spPr>
            <a:xfrm>
              <a:off x="2503348" y="3404292"/>
              <a:ext cx="22538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58B8FE5D-E0EB-BF40-BA10-7B0C85C04329}"/>
                </a:ext>
              </a:extLst>
            </p:cNvPr>
            <p:cNvCxnSpPr/>
            <p:nvPr/>
          </p:nvCxnSpPr>
          <p:spPr>
            <a:xfrm>
              <a:off x="3116015" y="3404292"/>
              <a:ext cx="22856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8C7D3757-7420-4944-BA30-EE12AA79CD24}"/>
                </a:ext>
              </a:extLst>
            </p:cNvPr>
            <p:cNvCxnSpPr/>
            <p:nvPr/>
          </p:nvCxnSpPr>
          <p:spPr>
            <a:xfrm>
              <a:off x="3728683" y="3404292"/>
              <a:ext cx="23014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754AB0D7-7AAF-444E-BDEC-9E3BB966C8FC}"/>
                </a:ext>
              </a:extLst>
            </p:cNvPr>
            <p:cNvCxnSpPr>
              <a:stCxn id="86" idx="6"/>
              <a:endCxn id="87" idx="2"/>
            </p:cNvCxnSpPr>
            <p:nvPr/>
          </p:nvCxnSpPr>
          <p:spPr>
            <a:xfrm>
              <a:off x="4349285" y="3413974"/>
              <a:ext cx="195229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9CBDE5B5-9DE3-2C4A-AEA1-331CE728318A}"/>
                </a:ext>
              </a:extLst>
            </p:cNvPr>
            <p:cNvCxnSpPr>
              <a:stCxn id="87" idx="6"/>
              <a:endCxn id="88" idx="2"/>
            </p:cNvCxnSpPr>
            <p:nvPr/>
          </p:nvCxnSpPr>
          <p:spPr>
            <a:xfrm>
              <a:off x="4931796" y="3413974"/>
              <a:ext cx="21586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39489BDC-A1C7-2341-ABE0-AEEE847083AE}"/>
                </a:ext>
              </a:extLst>
            </p:cNvPr>
            <p:cNvCxnSpPr>
              <a:stCxn id="88" idx="6"/>
              <a:endCxn id="89" idx="2"/>
            </p:cNvCxnSpPr>
            <p:nvPr/>
          </p:nvCxnSpPr>
          <p:spPr>
            <a:xfrm>
              <a:off x="5534940" y="3413974"/>
              <a:ext cx="188879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790AB163-C09A-8345-B8CC-2E65EA15A1BA}"/>
                </a:ext>
              </a:extLst>
            </p:cNvPr>
            <p:cNvCxnSpPr>
              <a:stCxn id="89" idx="6"/>
              <a:endCxn id="90" idx="2"/>
            </p:cNvCxnSpPr>
            <p:nvPr/>
          </p:nvCxnSpPr>
          <p:spPr>
            <a:xfrm>
              <a:off x="6109513" y="3413974"/>
              <a:ext cx="22538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7B67513F-D45F-DD43-B1D1-50EE34C48A29}"/>
                </a:ext>
              </a:extLst>
            </p:cNvPr>
            <p:cNvCxnSpPr>
              <a:stCxn id="90" idx="6"/>
              <a:endCxn id="91" idx="2"/>
            </p:cNvCxnSpPr>
            <p:nvPr/>
          </p:nvCxnSpPr>
          <p:spPr>
            <a:xfrm>
              <a:off x="6722181" y="3413974"/>
              <a:ext cx="23014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5A8464F4-5F51-D747-8752-FADD4D9F47D4}"/>
                </a:ext>
              </a:extLst>
            </p:cNvPr>
            <p:cNvCxnSpPr>
              <a:stCxn id="91" idx="6"/>
              <a:endCxn id="92" idx="2"/>
            </p:cNvCxnSpPr>
            <p:nvPr/>
          </p:nvCxnSpPr>
          <p:spPr>
            <a:xfrm>
              <a:off x="7338022" y="3413974"/>
              <a:ext cx="217449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43" name="TextBox 103">
              <a:extLst>
                <a:ext uri="{FF2B5EF4-FFF2-40B4-BE49-F238E27FC236}">
                  <a16:creationId xmlns:a16="http://schemas.microsoft.com/office/drawing/2014/main" id="{3B81229A-10FF-C94A-890B-FBD22A576A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453" y="2926625"/>
              <a:ext cx="1719066" cy="359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de Brujin graph</a:t>
              </a:r>
            </a:p>
          </p:txBody>
        </p:sp>
      </p:grpSp>
      <p:sp>
        <p:nvSpPr>
          <p:cNvPr id="5" name="Freeform 4">
            <a:extLst>
              <a:ext uri="{FF2B5EF4-FFF2-40B4-BE49-F238E27FC236}">
                <a16:creationId xmlns:a16="http://schemas.microsoft.com/office/drawing/2014/main" id="{278E97C0-206C-C44B-98F8-C4692579416E}"/>
              </a:ext>
            </a:extLst>
          </p:cNvPr>
          <p:cNvSpPr/>
          <p:nvPr/>
        </p:nvSpPr>
        <p:spPr>
          <a:xfrm>
            <a:off x="3578969" y="3626754"/>
            <a:ext cx="4216172" cy="426225"/>
          </a:xfrm>
          <a:custGeom>
            <a:avLst/>
            <a:gdLst>
              <a:gd name="connsiteX0" fmla="*/ 3485744 w 3485744"/>
              <a:gd name="connsiteY0" fmla="*/ 0 h 351437"/>
              <a:gd name="connsiteX1" fmla="*/ 1540213 w 3485744"/>
              <a:gd name="connsiteY1" fmla="*/ 351243 h 351437"/>
              <a:gd name="connsiteX2" fmla="*/ 0 w 3485744"/>
              <a:gd name="connsiteY2" fmla="*/ 54037 h 351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5744" h="351437">
                <a:moveTo>
                  <a:pt x="3485744" y="0"/>
                </a:moveTo>
                <a:cubicBezTo>
                  <a:pt x="2803457" y="171118"/>
                  <a:pt x="2121170" y="342237"/>
                  <a:pt x="1540213" y="351243"/>
                </a:cubicBezTo>
                <a:cubicBezTo>
                  <a:pt x="959256" y="360249"/>
                  <a:pt x="0" y="54037"/>
                  <a:pt x="0" y="54037"/>
                </a:cubicBezTo>
              </a:path>
            </a:pathLst>
          </a:custGeom>
          <a:ln w="15875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</p:spTree>
    <p:extLst>
      <p:ext uri="{BB962C8B-B14F-4D97-AF65-F5344CB8AC3E}">
        <p14:creationId xmlns:p14="http://schemas.microsoft.com/office/powerpoint/2010/main" val="389674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>
            <a:extLst>
              <a:ext uri="{FF2B5EF4-FFF2-40B4-BE49-F238E27FC236}">
                <a16:creationId xmlns:a16="http://schemas.microsoft.com/office/drawing/2014/main" id="{7C0101F1-B1DC-5E47-BAEA-018E00DB0F53}"/>
              </a:ext>
            </a:extLst>
          </p:cNvPr>
          <p:cNvSpPr/>
          <p:nvPr/>
        </p:nvSpPr>
        <p:spPr>
          <a:xfrm>
            <a:off x="608834" y="226552"/>
            <a:ext cx="10970496" cy="12383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4354" b="1" spc="-1" dirty="0">
                <a:solidFill>
                  <a:srgbClr val="000000"/>
                </a:solidFill>
              </a:rPr>
              <a:t>Illumina and the repeat problem 2</a:t>
            </a:r>
            <a:endParaRPr lang="en-GB" sz="4354" spc="-1" dirty="0"/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B98E3E3-6FE4-1A43-915C-E93E31E4B79D}"/>
              </a:ext>
            </a:extLst>
          </p:cNvPr>
          <p:cNvCxnSpPr/>
          <p:nvPr/>
        </p:nvCxnSpPr>
        <p:spPr>
          <a:xfrm>
            <a:off x="2104461" y="2044729"/>
            <a:ext cx="105788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19" name="TextBox 105">
            <a:extLst>
              <a:ext uri="{FF2B5EF4-FFF2-40B4-BE49-F238E27FC236}">
                <a16:creationId xmlns:a16="http://schemas.microsoft.com/office/drawing/2014/main" id="{7B90DD7A-7036-654B-910A-CDD96F31C4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8706" y="1558986"/>
            <a:ext cx="2271776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copy number = 2</a:t>
            </a:r>
          </a:p>
        </p:txBody>
      </p:sp>
      <p:sp>
        <p:nvSpPr>
          <p:cNvPr id="9220" name="TextBox 106">
            <a:extLst>
              <a:ext uri="{FF2B5EF4-FFF2-40B4-BE49-F238E27FC236}">
                <a16:creationId xmlns:a16="http://schemas.microsoft.com/office/drawing/2014/main" id="{EFD58579-AE11-AD41-B964-3397537B42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925" y="1299796"/>
            <a:ext cx="2696572" cy="390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1935" b="1"/>
              <a:t>Genome-wide  repeat</a:t>
            </a:r>
          </a:p>
        </p:txBody>
      </p:sp>
      <p:sp>
        <p:nvSpPr>
          <p:cNvPr id="9221" name="TextBox 107">
            <a:extLst>
              <a:ext uri="{FF2B5EF4-FFF2-40B4-BE49-F238E27FC236}">
                <a16:creationId xmlns:a16="http://schemas.microsoft.com/office/drawing/2014/main" id="{9D2F7D35-BD15-6A44-BCFD-D4D4C435F8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45019" y="1710661"/>
            <a:ext cx="2000869" cy="76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Chromosomal </a:t>
            </a:r>
          </a:p>
          <a:p>
            <a:r>
              <a:rPr lang="en-US" altLang="en-US" sz="2177"/>
              <a:t>organization</a:t>
            </a:r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622ECCEE-BEC8-A540-BFF4-21B4AE0CFB2E}"/>
              </a:ext>
            </a:extLst>
          </p:cNvPr>
          <p:cNvCxnSpPr>
            <a:cxnSpLocks/>
          </p:cNvCxnSpPr>
          <p:nvPr/>
        </p:nvCxnSpPr>
        <p:spPr>
          <a:xfrm>
            <a:off x="3162345" y="2044729"/>
            <a:ext cx="1123160" cy="0"/>
          </a:xfrm>
          <a:prstGeom prst="line">
            <a:avLst/>
          </a:prstGeom>
          <a:ln w="76200">
            <a:solidFill>
              <a:srgbClr val="F0A2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3114CCB-07A2-9E4B-A7E3-ABE20D9767B1}"/>
              </a:ext>
            </a:extLst>
          </p:cNvPr>
          <p:cNvCxnSpPr>
            <a:cxnSpLocks/>
          </p:cNvCxnSpPr>
          <p:nvPr/>
        </p:nvCxnSpPr>
        <p:spPr>
          <a:xfrm>
            <a:off x="4285504" y="2044729"/>
            <a:ext cx="206584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1BAE0860-84ED-B541-955E-861425CA4362}"/>
              </a:ext>
            </a:extLst>
          </p:cNvPr>
          <p:cNvCxnSpPr>
            <a:cxnSpLocks/>
          </p:cNvCxnSpPr>
          <p:nvPr/>
        </p:nvCxnSpPr>
        <p:spPr>
          <a:xfrm>
            <a:off x="6307194" y="2044729"/>
            <a:ext cx="1121241" cy="0"/>
          </a:xfrm>
          <a:prstGeom prst="line">
            <a:avLst/>
          </a:prstGeom>
          <a:ln w="76200">
            <a:solidFill>
              <a:srgbClr val="F0A2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912A1E4-2068-B346-9376-837902091878}"/>
              </a:ext>
            </a:extLst>
          </p:cNvPr>
          <p:cNvCxnSpPr/>
          <p:nvPr/>
        </p:nvCxnSpPr>
        <p:spPr>
          <a:xfrm>
            <a:off x="7413075" y="2044729"/>
            <a:ext cx="1059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0810A09-B842-0F42-82E8-66BB650880E4}"/>
              </a:ext>
            </a:extLst>
          </p:cNvPr>
          <p:cNvCxnSpPr>
            <a:cxnSpLocks/>
          </p:cNvCxnSpPr>
          <p:nvPr/>
        </p:nvCxnSpPr>
        <p:spPr>
          <a:xfrm>
            <a:off x="3202662" y="1510988"/>
            <a:ext cx="1123161" cy="0"/>
          </a:xfrm>
          <a:prstGeom prst="line">
            <a:avLst/>
          </a:prstGeom>
          <a:ln w="76200">
            <a:solidFill>
              <a:srgbClr val="F0A2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27" name="TextBox 113">
            <a:extLst>
              <a:ext uri="{FF2B5EF4-FFF2-40B4-BE49-F238E27FC236}">
                <a16:creationId xmlns:a16="http://schemas.microsoft.com/office/drawing/2014/main" id="{CC6432E4-C679-4949-9BCF-EF647E1DE6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3823" y="2025530"/>
            <a:ext cx="1117614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region1</a:t>
            </a:r>
          </a:p>
        </p:txBody>
      </p:sp>
      <p:sp>
        <p:nvSpPr>
          <p:cNvPr id="9228" name="TextBox 114">
            <a:extLst>
              <a:ext uri="{FF2B5EF4-FFF2-40B4-BE49-F238E27FC236}">
                <a16:creationId xmlns:a16="http://schemas.microsoft.com/office/drawing/2014/main" id="{B9CA49B4-766E-9A49-BE94-C9B5D28D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57807" y="2063929"/>
            <a:ext cx="1117614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region2</a:t>
            </a:r>
          </a:p>
        </p:txBody>
      </p:sp>
      <p:sp>
        <p:nvSpPr>
          <p:cNvPr id="9229" name="TextBox 115">
            <a:extLst>
              <a:ext uri="{FF2B5EF4-FFF2-40B4-BE49-F238E27FC236}">
                <a16:creationId xmlns:a16="http://schemas.microsoft.com/office/drawing/2014/main" id="{D8EF734B-0C25-9646-B1C5-C7255BC3CC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1073" y="2079289"/>
            <a:ext cx="1117614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region3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3DF02A2C-02A9-1945-9F6D-97BE4CEC90FB}"/>
              </a:ext>
            </a:extLst>
          </p:cNvPr>
          <p:cNvGrpSpPr>
            <a:grpSpLocks/>
          </p:cNvGrpSpPr>
          <p:nvPr/>
        </p:nvGrpSpPr>
        <p:grpSpPr bwMode="auto">
          <a:xfrm>
            <a:off x="1474722" y="2509352"/>
            <a:ext cx="6566171" cy="2029658"/>
            <a:chOff x="1019359" y="2560162"/>
            <a:chExt cx="6032462" cy="1864196"/>
          </a:xfrm>
        </p:grpSpPr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B4E4A783-D76A-0F49-9955-9E62A28E3714}"/>
                </a:ext>
              </a:extLst>
            </p:cNvPr>
            <p:cNvSpPr/>
            <p:nvPr/>
          </p:nvSpPr>
          <p:spPr>
            <a:xfrm>
              <a:off x="1786646" y="3769865"/>
              <a:ext cx="386289" cy="211610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CA4C84F8-5241-D346-97C8-F715FB49C61A}"/>
                </a:ext>
              </a:extLst>
            </p:cNvPr>
            <p:cNvSpPr/>
            <p:nvPr/>
          </p:nvSpPr>
          <p:spPr>
            <a:xfrm>
              <a:off x="2398711" y="3769865"/>
              <a:ext cx="386290" cy="211610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CB141DDD-16E7-4F45-8852-490F2E5863DA}"/>
                </a:ext>
              </a:extLst>
            </p:cNvPr>
            <p:cNvSpPr/>
            <p:nvPr/>
          </p:nvSpPr>
          <p:spPr>
            <a:xfrm>
              <a:off x="3014305" y="3769865"/>
              <a:ext cx="386289" cy="211610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4CEACD1E-8416-2B49-BFBF-9CA980A6502E}"/>
                </a:ext>
              </a:extLst>
            </p:cNvPr>
            <p:cNvSpPr/>
            <p:nvPr/>
          </p:nvSpPr>
          <p:spPr>
            <a:xfrm>
              <a:off x="3614024" y="3769865"/>
              <a:ext cx="386289" cy="211610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rgbClr val="F0A2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BF75FDB-71AE-4C4B-9C22-BB783F974837}"/>
                </a:ext>
              </a:extLst>
            </p:cNvPr>
            <p:cNvSpPr/>
            <p:nvPr/>
          </p:nvSpPr>
          <p:spPr>
            <a:xfrm>
              <a:off x="4217270" y="3769865"/>
              <a:ext cx="386289" cy="211610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rgbClr val="F0A2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D0850402-BD74-9948-BE78-EB301472C188}"/>
                </a:ext>
              </a:extLst>
            </p:cNvPr>
            <p:cNvSpPr/>
            <p:nvPr/>
          </p:nvSpPr>
          <p:spPr>
            <a:xfrm>
              <a:off x="4792294" y="3769865"/>
              <a:ext cx="386289" cy="211610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rgbClr val="F0A2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556BCC44-5966-7545-BD6E-ECEC406EE3BA}"/>
                </a:ext>
              </a:extLst>
            </p:cNvPr>
            <p:cNvSpPr/>
            <p:nvPr/>
          </p:nvSpPr>
          <p:spPr>
            <a:xfrm>
              <a:off x="5404359" y="3425999"/>
              <a:ext cx="386290" cy="211610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21521F81-84A5-4A4E-A732-F97ECD7DA213}"/>
                </a:ext>
              </a:extLst>
            </p:cNvPr>
            <p:cNvCxnSpPr>
              <a:stCxn id="118" idx="6"/>
              <a:endCxn id="119" idx="2"/>
            </p:cNvCxnSpPr>
            <p:nvPr/>
          </p:nvCxnSpPr>
          <p:spPr>
            <a:xfrm>
              <a:off x="2172935" y="3875670"/>
              <a:ext cx="22577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ABA1C22B-26CC-1546-8F0E-50E659B12D65}"/>
                </a:ext>
              </a:extLst>
            </p:cNvPr>
            <p:cNvCxnSpPr>
              <a:stCxn id="119" idx="6"/>
              <a:endCxn id="121" idx="2"/>
            </p:cNvCxnSpPr>
            <p:nvPr/>
          </p:nvCxnSpPr>
          <p:spPr>
            <a:xfrm>
              <a:off x="2785001" y="3875670"/>
              <a:ext cx="22930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96C5EA90-F297-0C44-960B-DD56313A6202}"/>
                </a:ext>
              </a:extLst>
            </p:cNvPr>
            <p:cNvCxnSpPr/>
            <p:nvPr/>
          </p:nvCxnSpPr>
          <p:spPr>
            <a:xfrm>
              <a:off x="3391775" y="3865090"/>
              <a:ext cx="22577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F5066B41-1459-274B-B29E-A7BE5EFE37BE}"/>
                </a:ext>
              </a:extLst>
            </p:cNvPr>
            <p:cNvCxnSpPr>
              <a:stCxn id="122" idx="6"/>
              <a:endCxn id="123" idx="2"/>
            </p:cNvCxnSpPr>
            <p:nvPr/>
          </p:nvCxnSpPr>
          <p:spPr>
            <a:xfrm>
              <a:off x="4000312" y="3875670"/>
              <a:ext cx="21695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68ED7C17-3957-0240-B0A4-9501314FBFF6}"/>
                </a:ext>
              </a:extLst>
            </p:cNvPr>
            <p:cNvCxnSpPr>
              <a:stCxn id="123" idx="6"/>
              <a:endCxn id="124" idx="2"/>
            </p:cNvCxnSpPr>
            <p:nvPr/>
          </p:nvCxnSpPr>
          <p:spPr>
            <a:xfrm>
              <a:off x="4603559" y="3875670"/>
              <a:ext cx="18873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E384405D-7A82-1E44-B3CF-4BC655D27554}"/>
                </a:ext>
              </a:extLst>
            </p:cNvPr>
            <p:cNvCxnSpPr>
              <a:cxnSpLocks/>
              <a:stCxn id="124" idx="7"/>
              <a:endCxn id="125" idx="2"/>
            </p:cNvCxnSpPr>
            <p:nvPr/>
          </p:nvCxnSpPr>
          <p:spPr>
            <a:xfrm flipV="1">
              <a:off x="5122139" y="3531804"/>
              <a:ext cx="282220" cy="26980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83" name="TextBox 131">
              <a:extLst>
                <a:ext uri="{FF2B5EF4-FFF2-40B4-BE49-F238E27FC236}">
                  <a16:creationId xmlns:a16="http://schemas.microsoft.com/office/drawing/2014/main" id="{38B2AAAC-C0BA-CF47-AB56-1B99A7ADAE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9359" y="2688268"/>
              <a:ext cx="1910397" cy="392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de Brujin graph</a:t>
              </a:r>
            </a:p>
          </p:txBody>
        </p:sp>
        <p:sp>
          <p:nvSpPr>
            <p:cNvPr id="9284" name="TextBox 132">
              <a:extLst>
                <a:ext uri="{FF2B5EF4-FFF2-40B4-BE49-F238E27FC236}">
                  <a16:creationId xmlns:a16="http://schemas.microsoft.com/office/drawing/2014/main" id="{C595A650-CF97-E344-81F1-C1FF6E57DB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3048" y="3404481"/>
              <a:ext cx="1026773" cy="392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region1</a:t>
              </a:r>
            </a:p>
          </p:txBody>
        </p:sp>
        <p:sp>
          <p:nvSpPr>
            <p:cNvPr id="9285" name="TextBox 133">
              <a:extLst>
                <a:ext uri="{FF2B5EF4-FFF2-40B4-BE49-F238E27FC236}">
                  <a16:creationId xmlns:a16="http://schemas.microsoft.com/office/drawing/2014/main" id="{4C1CBBBB-D185-D04C-A4BD-30D2B54E78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38012" y="3756264"/>
              <a:ext cx="1026773" cy="392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region3</a:t>
              </a:r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01D0B16E-7356-7C44-B6A8-E33BDB438524}"/>
                </a:ext>
              </a:extLst>
            </p:cNvPr>
            <p:cNvSpPr/>
            <p:nvPr/>
          </p:nvSpPr>
          <p:spPr>
            <a:xfrm>
              <a:off x="5446692" y="4103150"/>
              <a:ext cx="386290" cy="21337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AC27A233-A522-2E45-89F5-60027E118592}"/>
                </a:ext>
              </a:extLst>
            </p:cNvPr>
            <p:cNvSpPr/>
            <p:nvPr/>
          </p:nvSpPr>
          <p:spPr>
            <a:xfrm>
              <a:off x="6062286" y="4103150"/>
              <a:ext cx="386289" cy="21337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3DC7C535-2997-7A4E-BA4E-B59EBD446E1F}"/>
                </a:ext>
              </a:extLst>
            </p:cNvPr>
            <p:cNvSpPr/>
            <p:nvPr/>
          </p:nvSpPr>
          <p:spPr>
            <a:xfrm>
              <a:off x="6665532" y="4103150"/>
              <a:ext cx="386289" cy="21337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8D2B6948-53B1-7745-B1F0-16B46383EED7}"/>
                </a:ext>
              </a:extLst>
            </p:cNvPr>
            <p:cNvCxnSpPr>
              <a:stCxn id="135" idx="6"/>
              <a:endCxn id="136" idx="2"/>
            </p:cNvCxnSpPr>
            <p:nvPr/>
          </p:nvCxnSpPr>
          <p:spPr>
            <a:xfrm>
              <a:off x="5832982" y="4210719"/>
              <a:ext cx="22930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0990D51A-3261-574B-8387-A3D0D7266FD8}"/>
                </a:ext>
              </a:extLst>
            </p:cNvPr>
            <p:cNvCxnSpPr>
              <a:stCxn id="136" idx="6"/>
              <a:endCxn id="137" idx="2"/>
            </p:cNvCxnSpPr>
            <p:nvPr/>
          </p:nvCxnSpPr>
          <p:spPr>
            <a:xfrm>
              <a:off x="6448575" y="4210719"/>
              <a:ext cx="21695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0696BC33-AD58-6546-AACE-FFC2E3185BEF}"/>
                </a:ext>
              </a:extLst>
            </p:cNvPr>
            <p:cNvCxnSpPr>
              <a:cxnSpLocks/>
              <a:stCxn id="124" idx="5"/>
              <a:endCxn id="135" idx="2"/>
            </p:cNvCxnSpPr>
            <p:nvPr/>
          </p:nvCxnSpPr>
          <p:spPr>
            <a:xfrm>
              <a:off x="5122139" y="3951496"/>
              <a:ext cx="324554" cy="25922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48564C7D-3BCA-AC43-B908-E0EB9BFDCF56}"/>
                </a:ext>
              </a:extLst>
            </p:cNvPr>
            <p:cNvSpPr/>
            <p:nvPr/>
          </p:nvSpPr>
          <p:spPr>
            <a:xfrm>
              <a:off x="4933404" y="3023940"/>
              <a:ext cx="386289" cy="21337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99CB2F45-6C65-C64B-8387-717410C17519}"/>
                </a:ext>
              </a:extLst>
            </p:cNvPr>
            <p:cNvSpPr/>
            <p:nvPr/>
          </p:nvSpPr>
          <p:spPr>
            <a:xfrm>
              <a:off x="4233144" y="2916372"/>
              <a:ext cx="386290" cy="211610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9720149-65FA-6D4A-BB52-1C624D42B83B}"/>
                </a:ext>
              </a:extLst>
            </p:cNvPr>
            <p:cNvSpPr/>
            <p:nvPr/>
          </p:nvSpPr>
          <p:spPr>
            <a:xfrm>
              <a:off x="3624607" y="3048628"/>
              <a:ext cx="386289" cy="213374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080EA460-9232-814A-AD3A-ECFDB045958E}"/>
                </a:ext>
              </a:extLst>
            </p:cNvPr>
            <p:cNvSpPr/>
            <p:nvPr/>
          </p:nvSpPr>
          <p:spPr>
            <a:xfrm>
              <a:off x="3143068" y="3311377"/>
              <a:ext cx="386290" cy="213373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CF2B7B86-B094-8443-8572-87C68AE528E7}"/>
                </a:ext>
              </a:extLst>
            </p:cNvPr>
            <p:cNvCxnSpPr>
              <a:stCxn id="125" idx="0"/>
              <a:endCxn id="141" idx="5"/>
            </p:cNvCxnSpPr>
            <p:nvPr/>
          </p:nvCxnSpPr>
          <p:spPr>
            <a:xfrm flipH="1" flipV="1">
              <a:off x="5263249" y="3205572"/>
              <a:ext cx="335137" cy="22042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>
              <a:extLst>
                <a:ext uri="{FF2B5EF4-FFF2-40B4-BE49-F238E27FC236}">
                  <a16:creationId xmlns:a16="http://schemas.microsoft.com/office/drawing/2014/main" id="{83CBFC83-6C30-964D-8154-E51B52E96359}"/>
                </a:ext>
              </a:extLst>
            </p:cNvPr>
            <p:cNvCxnSpPr>
              <a:stCxn id="141" idx="2"/>
              <a:endCxn id="142" idx="6"/>
            </p:cNvCxnSpPr>
            <p:nvPr/>
          </p:nvCxnSpPr>
          <p:spPr>
            <a:xfrm flipH="1" flipV="1">
              <a:off x="4619434" y="3022177"/>
              <a:ext cx="313970" cy="1093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A02FAEBB-09A6-E74B-AEF2-4467E1C6642F}"/>
                </a:ext>
              </a:extLst>
            </p:cNvPr>
            <p:cNvCxnSpPr>
              <a:cxnSpLocks/>
              <a:stCxn id="142" idx="2"/>
              <a:endCxn id="143" idx="7"/>
            </p:cNvCxnSpPr>
            <p:nvPr/>
          </p:nvCxnSpPr>
          <p:spPr>
            <a:xfrm flipH="1">
              <a:off x="3954452" y="3022177"/>
              <a:ext cx="278693" cy="5819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F9EF90DA-9785-6A45-896A-031AF956A70C}"/>
                </a:ext>
              </a:extLst>
            </p:cNvPr>
            <p:cNvCxnSpPr>
              <a:stCxn id="143" idx="2"/>
              <a:endCxn id="144" idx="7"/>
            </p:cNvCxnSpPr>
            <p:nvPr/>
          </p:nvCxnSpPr>
          <p:spPr>
            <a:xfrm flipH="1">
              <a:off x="3471149" y="3154433"/>
              <a:ext cx="153458" cy="18868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AB2DD722-DCFB-3C4B-8A9B-88F06498ACBC}"/>
                </a:ext>
              </a:extLst>
            </p:cNvPr>
            <p:cNvCxnSpPr>
              <a:cxnSpLocks/>
              <a:stCxn id="144" idx="5"/>
              <a:endCxn id="122" idx="1"/>
            </p:cNvCxnSpPr>
            <p:nvPr/>
          </p:nvCxnSpPr>
          <p:spPr>
            <a:xfrm>
              <a:off x="3471149" y="3493008"/>
              <a:ext cx="199319" cy="3085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01" name="TextBox 149">
              <a:extLst>
                <a:ext uri="{FF2B5EF4-FFF2-40B4-BE49-F238E27FC236}">
                  <a16:creationId xmlns:a16="http://schemas.microsoft.com/office/drawing/2014/main" id="{0AEA6FB7-F136-A742-82CC-1A83422474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1830" y="2560162"/>
              <a:ext cx="1026773" cy="392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region2</a:t>
              </a:r>
            </a:p>
          </p:txBody>
        </p:sp>
        <p:sp>
          <p:nvSpPr>
            <p:cNvPr id="9302" name="TextBox 150">
              <a:extLst>
                <a:ext uri="{FF2B5EF4-FFF2-40B4-BE49-F238E27FC236}">
                  <a16:creationId xmlns:a16="http://schemas.microsoft.com/office/drawing/2014/main" id="{3C0C7D07-1F7D-FA49-8934-06F7DA0CF2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9617" y="4031836"/>
              <a:ext cx="897174" cy="392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>
                  <a:solidFill>
                    <a:srgbClr val="F0A2DB"/>
                  </a:solidFill>
                </a:rPr>
                <a:t>repeat</a:t>
              </a: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3A404687-0824-BA4D-BF55-AAC274AAABC6}"/>
              </a:ext>
            </a:extLst>
          </p:cNvPr>
          <p:cNvGrpSpPr>
            <a:grpSpLocks/>
          </p:cNvGrpSpPr>
          <p:nvPr/>
        </p:nvGrpSpPr>
        <p:grpSpPr bwMode="auto">
          <a:xfrm>
            <a:off x="4114630" y="2916379"/>
            <a:ext cx="2833821" cy="1390031"/>
            <a:chOff x="3649725" y="2864118"/>
            <a:chExt cx="2342332" cy="1149176"/>
          </a:xfrm>
        </p:grpSpPr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2EEC6404-3441-694D-8E0D-37B1650CBCDC}"/>
                </a:ext>
              </a:extLst>
            </p:cNvPr>
            <p:cNvCxnSpPr/>
            <p:nvPr/>
          </p:nvCxnSpPr>
          <p:spPr>
            <a:xfrm flipH="1" flipV="1">
              <a:off x="3649725" y="2864118"/>
              <a:ext cx="158695" cy="199995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72BA01B8-915A-0F4C-9127-B6B9A4F95B02}"/>
                </a:ext>
              </a:extLst>
            </p:cNvPr>
            <p:cNvCxnSpPr/>
            <p:nvPr/>
          </p:nvCxnSpPr>
          <p:spPr>
            <a:xfrm>
              <a:off x="3767159" y="3748221"/>
              <a:ext cx="172977" cy="265073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716C0BB6-666B-064B-92D9-583C875A5FCF}"/>
                </a:ext>
              </a:extLst>
            </p:cNvPr>
            <p:cNvCxnSpPr/>
            <p:nvPr/>
          </p:nvCxnSpPr>
          <p:spPr>
            <a:xfrm flipV="1">
              <a:off x="5830189" y="3778380"/>
              <a:ext cx="161868" cy="195232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2E84A9A9-1C9B-6547-8DD7-56F0F9227701}"/>
                </a:ext>
              </a:extLst>
            </p:cNvPr>
            <p:cNvCxnSpPr/>
            <p:nvPr/>
          </p:nvCxnSpPr>
          <p:spPr>
            <a:xfrm flipH="1" flipV="1">
              <a:off x="5490582" y="3003797"/>
              <a:ext cx="82521" cy="311103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3482F19F-C68C-4A41-84B0-62B5FBD9B7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33909" y="2833822"/>
            <a:ext cx="4695516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>
                <a:solidFill>
                  <a:srgbClr val="FF0000"/>
                </a:solidFill>
              </a:rPr>
              <a:t>Most repeats much more complex....</a:t>
            </a:r>
          </a:p>
        </p:txBody>
      </p: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5188B911-3AE8-194F-9707-FF1DA5DEE4F9}"/>
              </a:ext>
            </a:extLst>
          </p:cNvPr>
          <p:cNvGrpSpPr>
            <a:grpSpLocks/>
          </p:cNvGrpSpPr>
          <p:nvPr/>
        </p:nvGrpSpPr>
        <p:grpSpPr bwMode="auto">
          <a:xfrm>
            <a:off x="259406" y="4548326"/>
            <a:ext cx="9441067" cy="1579653"/>
            <a:chOff x="213678" y="4680123"/>
            <a:chExt cx="7807549" cy="1305147"/>
          </a:xfrm>
        </p:grpSpPr>
        <p:sp>
          <p:nvSpPr>
            <p:cNvPr id="159" name="Down Arrow 158">
              <a:extLst>
                <a:ext uri="{FF2B5EF4-FFF2-40B4-BE49-F238E27FC236}">
                  <a16:creationId xmlns:a16="http://schemas.microsoft.com/office/drawing/2014/main" id="{F09CF55F-B769-0E41-820F-C70058473661}"/>
                </a:ext>
              </a:extLst>
            </p:cNvPr>
            <p:cNvSpPr/>
            <p:nvPr/>
          </p:nvSpPr>
          <p:spPr>
            <a:xfrm>
              <a:off x="4156038" y="4727712"/>
              <a:ext cx="596991" cy="306154"/>
            </a:xfrm>
            <a:prstGeom prst="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9247" name="TextBox 159">
              <a:extLst>
                <a:ext uri="{FF2B5EF4-FFF2-40B4-BE49-F238E27FC236}">
                  <a16:creationId xmlns:a16="http://schemas.microsoft.com/office/drawing/2014/main" id="{00FB0C7E-314D-7942-8E8C-1C4EBD457E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42701" y="4680123"/>
              <a:ext cx="3041300" cy="353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>
                  <a:solidFill>
                    <a:srgbClr val="00B050"/>
                  </a:solidFill>
                </a:rPr>
                <a:t>Possible assembly solutions</a:t>
              </a:r>
            </a:p>
          </p:txBody>
        </p:sp>
        <p:sp>
          <p:nvSpPr>
            <p:cNvPr id="9248" name="TextBox 160">
              <a:extLst>
                <a:ext uri="{FF2B5EF4-FFF2-40B4-BE49-F238E27FC236}">
                  <a16:creationId xmlns:a16="http://schemas.microsoft.com/office/drawing/2014/main" id="{52C87F64-8896-514A-BA61-7C07B0FD87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025" y="5049455"/>
              <a:ext cx="2458016" cy="353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Solution 1 </a:t>
              </a:r>
              <a:r>
                <a:rPr lang="en-US" altLang="en-US" sz="2177">
                  <a:sym typeface="Wingdings" pitchFamily="2" charset="2"/>
                </a:rPr>
                <a:t></a:t>
              </a:r>
              <a:r>
                <a:rPr lang="en-US" altLang="en-US" sz="2177"/>
                <a:t> 2 contigs</a:t>
              </a:r>
            </a:p>
          </p:txBody>
        </p:sp>
        <p:sp>
          <p:nvSpPr>
            <p:cNvPr id="9249" name="TextBox 161">
              <a:extLst>
                <a:ext uri="{FF2B5EF4-FFF2-40B4-BE49-F238E27FC236}">
                  <a16:creationId xmlns:a16="http://schemas.microsoft.com/office/drawing/2014/main" id="{CBB9B523-2026-3A4F-ADAF-A6E43EE31E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3678" y="5429781"/>
              <a:ext cx="2342684" cy="353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Solution 2 </a:t>
              </a:r>
              <a:r>
                <a:rPr lang="en-US" altLang="en-US" sz="2177">
                  <a:sym typeface="Wingdings" pitchFamily="2" charset="2"/>
                </a:rPr>
                <a:t></a:t>
              </a:r>
              <a:r>
                <a:rPr lang="en-US" altLang="en-US" sz="2177"/>
                <a:t> 1 contig</a:t>
              </a:r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C11BD3A4-536B-AB48-B34C-CCF64D8FDD5B}"/>
                </a:ext>
              </a:extLst>
            </p:cNvPr>
            <p:cNvCxnSpPr/>
            <p:nvPr/>
          </p:nvCxnSpPr>
          <p:spPr>
            <a:xfrm>
              <a:off x="2666737" y="5647763"/>
              <a:ext cx="876433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4EC36C06-D648-C347-9043-F84F979715EC}"/>
                </a:ext>
              </a:extLst>
            </p:cNvPr>
            <p:cNvCxnSpPr>
              <a:cxnSpLocks/>
            </p:cNvCxnSpPr>
            <p:nvPr/>
          </p:nvCxnSpPr>
          <p:spPr>
            <a:xfrm>
              <a:off x="3543170" y="5647763"/>
              <a:ext cx="927241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B267F7E8-A470-314A-8479-F1E5DA57CB8D}"/>
                </a:ext>
              </a:extLst>
            </p:cNvPr>
            <p:cNvCxnSpPr>
              <a:cxnSpLocks/>
            </p:cNvCxnSpPr>
            <p:nvPr/>
          </p:nvCxnSpPr>
          <p:spPr>
            <a:xfrm>
              <a:off x="4470411" y="5647763"/>
              <a:ext cx="1708409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6B58A110-3199-7C41-A4C6-8891B86D7854}"/>
                </a:ext>
              </a:extLst>
            </p:cNvPr>
            <p:cNvCxnSpPr>
              <a:cxnSpLocks/>
            </p:cNvCxnSpPr>
            <p:nvPr/>
          </p:nvCxnSpPr>
          <p:spPr>
            <a:xfrm>
              <a:off x="6142303" y="5647763"/>
              <a:ext cx="927241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D5DD08DA-B18E-B541-A143-F6EF4E94B28D}"/>
                </a:ext>
              </a:extLst>
            </p:cNvPr>
            <p:cNvCxnSpPr/>
            <p:nvPr/>
          </p:nvCxnSpPr>
          <p:spPr>
            <a:xfrm>
              <a:off x="7058429" y="5647763"/>
              <a:ext cx="874846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55" name="TextBox 167">
              <a:extLst>
                <a:ext uri="{FF2B5EF4-FFF2-40B4-BE49-F238E27FC236}">
                  <a16:creationId xmlns:a16="http://schemas.microsoft.com/office/drawing/2014/main" id="{87335D17-432A-5247-8B50-52E6B1D5BB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0384" y="5632174"/>
              <a:ext cx="924241" cy="353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region1</a:t>
              </a:r>
            </a:p>
          </p:txBody>
        </p:sp>
        <p:sp>
          <p:nvSpPr>
            <p:cNvPr id="9256" name="TextBox 168">
              <a:extLst>
                <a:ext uri="{FF2B5EF4-FFF2-40B4-BE49-F238E27FC236}">
                  <a16:creationId xmlns:a16="http://schemas.microsoft.com/office/drawing/2014/main" id="{DA7DD4DB-F010-3A48-ADA1-67212E9954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1615" y="5632174"/>
              <a:ext cx="924241" cy="353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region2</a:t>
              </a:r>
            </a:p>
          </p:txBody>
        </p:sp>
        <p:sp>
          <p:nvSpPr>
            <p:cNvPr id="9257" name="TextBox 169">
              <a:extLst>
                <a:ext uri="{FF2B5EF4-FFF2-40B4-BE49-F238E27FC236}">
                  <a16:creationId xmlns:a16="http://schemas.microsoft.com/office/drawing/2014/main" id="{EFBF1272-E760-474E-AB02-5DDB07C2EE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6986" y="5632174"/>
              <a:ext cx="924241" cy="353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region3</a:t>
              </a:r>
            </a:p>
          </p:txBody>
        </p: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4ADB9556-D772-A242-8EB1-00E8232EB38D}"/>
                </a:ext>
              </a:extLst>
            </p:cNvPr>
            <p:cNvCxnSpPr/>
            <p:nvPr/>
          </p:nvCxnSpPr>
          <p:spPr>
            <a:xfrm>
              <a:off x="2627044" y="5224222"/>
              <a:ext cx="874845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36F67C73-E8D2-1047-9387-E57663542E1C}"/>
                </a:ext>
              </a:extLst>
            </p:cNvPr>
            <p:cNvCxnSpPr>
              <a:cxnSpLocks/>
            </p:cNvCxnSpPr>
            <p:nvPr/>
          </p:nvCxnSpPr>
          <p:spPr>
            <a:xfrm>
              <a:off x="3501889" y="5224222"/>
              <a:ext cx="928829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06893C8A-CF53-EA44-B7BB-67012E504BE9}"/>
                </a:ext>
              </a:extLst>
            </p:cNvPr>
            <p:cNvCxnSpPr>
              <a:cxnSpLocks/>
            </p:cNvCxnSpPr>
            <p:nvPr/>
          </p:nvCxnSpPr>
          <p:spPr>
            <a:xfrm>
              <a:off x="4430718" y="5224222"/>
              <a:ext cx="1166989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61" name="TextBox 173">
              <a:extLst>
                <a:ext uri="{FF2B5EF4-FFF2-40B4-BE49-F238E27FC236}">
                  <a16:creationId xmlns:a16="http://schemas.microsoft.com/office/drawing/2014/main" id="{A55B4F62-C32D-5143-A7FB-C42796E63C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9894" y="5207693"/>
              <a:ext cx="924242" cy="353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region1</a:t>
              </a:r>
            </a:p>
          </p:txBody>
        </p:sp>
        <p:sp>
          <p:nvSpPr>
            <p:cNvPr id="9262" name="TextBox 174">
              <a:extLst>
                <a:ext uri="{FF2B5EF4-FFF2-40B4-BE49-F238E27FC236}">
                  <a16:creationId xmlns:a16="http://schemas.microsoft.com/office/drawing/2014/main" id="{BDC71EC5-6843-C64F-88FB-176AB83E4E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63502" y="5207693"/>
              <a:ext cx="924242" cy="353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region3</a:t>
              </a:r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6C78D946-370C-7247-A681-EF82CACCB5E5}"/>
                </a:ext>
              </a:extLst>
            </p:cNvPr>
            <p:cNvSpPr/>
            <p:nvPr/>
          </p:nvSpPr>
          <p:spPr>
            <a:xfrm>
              <a:off x="6953638" y="5038626"/>
              <a:ext cx="744651" cy="390229"/>
            </a:xfrm>
            <a:prstGeom prst="ellipse">
              <a:avLst/>
            </a:prstGeom>
            <a:noFill/>
            <a:ln w="444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77" name="Arc 176">
              <a:extLst>
                <a:ext uri="{FF2B5EF4-FFF2-40B4-BE49-F238E27FC236}">
                  <a16:creationId xmlns:a16="http://schemas.microsoft.com/office/drawing/2014/main" id="{A9A88B29-BDCB-674E-A75A-A2F637DEBACC}"/>
                </a:ext>
              </a:extLst>
            </p:cNvPr>
            <p:cNvSpPr/>
            <p:nvPr/>
          </p:nvSpPr>
          <p:spPr>
            <a:xfrm>
              <a:off x="7153693" y="5064006"/>
              <a:ext cx="544596" cy="364848"/>
            </a:xfrm>
            <a:prstGeom prst="arc">
              <a:avLst>
                <a:gd name="adj1" fmla="val 17142207"/>
                <a:gd name="adj2" fmla="val 0"/>
              </a:avLst>
            </a:prstGeom>
            <a:ln w="53975">
              <a:solidFill>
                <a:srgbClr val="F0A2DB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9265" name="TextBox 177">
              <a:extLst>
                <a:ext uri="{FF2B5EF4-FFF2-40B4-BE49-F238E27FC236}">
                  <a16:creationId xmlns:a16="http://schemas.microsoft.com/office/drawing/2014/main" id="{EF2B1928-F02C-174F-8631-1A410A14F7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311" y="5008195"/>
              <a:ext cx="924242" cy="353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region2</a:t>
              </a:r>
            </a:p>
          </p:txBody>
        </p:sp>
      </p:grp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82AFA45B-28FB-8D4E-BD20-647899284EAB}"/>
              </a:ext>
            </a:extLst>
          </p:cNvPr>
          <p:cNvGrpSpPr>
            <a:grpSpLocks/>
          </p:cNvGrpSpPr>
          <p:nvPr/>
        </p:nvGrpSpPr>
        <p:grpSpPr bwMode="auto">
          <a:xfrm>
            <a:off x="3091306" y="5951794"/>
            <a:ext cx="6246011" cy="931201"/>
            <a:chOff x="2556390" y="6126110"/>
            <a:chExt cx="5163946" cy="770214"/>
          </a:xfrm>
        </p:grpSpPr>
        <p:sp>
          <p:nvSpPr>
            <p:cNvPr id="180" name="Down Arrow 179">
              <a:extLst>
                <a:ext uri="{FF2B5EF4-FFF2-40B4-BE49-F238E27FC236}">
                  <a16:creationId xmlns:a16="http://schemas.microsoft.com/office/drawing/2014/main" id="{E8E47848-B169-8144-BCAB-72BAA402AD4A}"/>
                </a:ext>
              </a:extLst>
            </p:cNvPr>
            <p:cNvSpPr/>
            <p:nvPr/>
          </p:nvSpPr>
          <p:spPr>
            <a:xfrm>
              <a:off x="4238951" y="6140403"/>
              <a:ext cx="596833" cy="293782"/>
            </a:xfrm>
            <a:prstGeom prst="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9238" name="TextBox 180">
              <a:extLst>
                <a:ext uri="{FF2B5EF4-FFF2-40B4-BE49-F238E27FC236}">
                  <a16:creationId xmlns:a16="http://schemas.microsoft.com/office/drawing/2014/main" id="{3A1F076A-3648-4C4F-9FF1-3D730C81D2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6097" y="6126110"/>
              <a:ext cx="2360619" cy="353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>
                  <a:solidFill>
                    <a:srgbClr val="00B050"/>
                  </a:solidFill>
                </a:rPr>
                <a:t>Conservative solution</a:t>
              </a:r>
            </a:p>
          </p:txBody>
        </p: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77938203-C3A3-DD4A-B8A3-F534D72D4EE9}"/>
                </a:ext>
              </a:extLst>
            </p:cNvPr>
            <p:cNvCxnSpPr/>
            <p:nvPr/>
          </p:nvCxnSpPr>
          <p:spPr>
            <a:xfrm>
              <a:off x="2623058" y="6558050"/>
              <a:ext cx="876201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40" name="TextBox 182">
              <a:extLst>
                <a:ext uri="{FF2B5EF4-FFF2-40B4-BE49-F238E27FC236}">
                  <a16:creationId xmlns:a16="http://schemas.microsoft.com/office/drawing/2014/main" id="{4539BE34-1E11-BE49-A6FF-F2C57E7B9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6390" y="6542845"/>
              <a:ext cx="923997" cy="353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region1</a:t>
              </a:r>
            </a:p>
          </p:txBody>
        </p: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D06A7D7F-9577-9044-B7E6-179F23CF10E7}"/>
                </a:ext>
              </a:extLst>
            </p:cNvPr>
            <p:cNvCxnSpPr>
              <a:cxnSpLocks/>
            </p:cNvCxnSpPr>
            <p:nvPr/>
          </p:nvCxnSpPr>
          <p:spPr>
            <a:xfrm>
              <a:off x="3691325" y="6558050"/>
              <a:ext cx="928583" cy="0"/>
            </a:xfrm>
            <a:prstGeom prst="line">
              <a:avLst/>
            </a:prstGeom>
            <a:ln w="76200">
              <a:solidFill>
                <a:srgbClr val="F0A2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49689B27-F12F-8343-BD0B-E2807527D858}"/>
                </a:ext>
              </a:extLst>
            </p:cNvPr>
            <p:cNvCxnSpPr>
              <a:cxnSpLocks/>
            </p:cNvCxnSpPr>
            <p:nvPr/>
          </p:nvCxnSpPr>
          <p:spPr>
            <a:xfrm>
              <a:off x="4835784" y="6558050"/>
              <a:ext cx="1707958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43" name="TextBox 185">
              <a:extLst>
                <a:ext uri="{FF2B5EF4-FFF2-40B4-BE49-F238E27FC236}">
                  <a16:creationId xmlns:a16="http://schemas.microsoft.com/office/drawing/2014/main" id="{10F67BC2-541A-B247-B88C-71EE0864DA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26551" y="6542845"/>
              <a:ext cx="923997" cy="353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region2</a:t>
              </a:r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88ECD44-F72D-B44A-B923-D9EEC693862F}"/>
                </a:ext>
              </a:extLst>
            </p:cNvPr>
            <p:cNvCxnSpPr/>
            <p:nvPr/>
          </p:nvCxnSpPr>
          <p:spPr>
            <a:xfrm>
              <a:off x="6756443" y="6558050"/>
              <a:ext cx="876201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45" name="TextBox 187">
              <a:extLst>
                <a:ext uri="{FF2B5EF4-FFF2-40B4-BE49-F238E27FC236}">
                  <a16:creationId xmlns:a16="http://schemas.microsoft.com/office/drawing/2014/main" id="{F6B24725-892A-4C4A-87F8-2682FE4CDC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96339" y="6542845"/>
              <a:ext cx="923997" cy="353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177"/>
                <a:t>region3</a:t>
              </a:r>
            </a:p>
          </p:txBody>
        </p:sp>
      </p:grpSp>
      <p:sp>
        <p:nvSpPr>
          <p:cNvPr id="189" name="Rectangle 188">
            <a:extLst>
              <a:ext uri="{FF2B5EF4-FFF2-40B4-BE49-F238E27FC236}">
                <a16:creationId xmlns:a16="http://schemas.microsoft.com/office/drawing/2014/main" id="{467EB2DE-3DFE-9741-A955-F236412AF9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1594" y="6232103"/>
            <a:ext cx="1301959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4 contigs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D846D90-BB71-8E40-94DD-DE29A2CA51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90774" y="6454815"/>
            <a:ext cx="976549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>
                <a:solidFill>
                  <a:srgbClr val="F0A2DB"/>
                </a:solidFill>
              </a:rPr>
              <a:t>repeat</a:t>
            </a:r>
          </a:p>
        </p:txBody>
      </p:sp>
    </p:spTree>
    <p:extLst>
      <p:ext uri="{BB962C8B-B14F-4D97-AF65-F5344CB8AC3E}">
        <p14:creationId xmlns:p14="http://schemas.microsoft.com/office/powerpoint/2010/main" val="697012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" grpId="0"/>
      <p:bldP spid="189" grpId="0"/>
      <p:bldP spid="19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>
            <a:extLst>
              <a:ext uri="{FF2B5EF4-FFF2-40B4-BE49-F238E27FC236}">
                <a16:creationId xmlns:a16="http://schemas.microsoft.com/office/drawing/2014/main" id="{1D388DFB-5D2A-314E-A291-F47855E438A4}"/>
              </a:ext>
            </a:extLst>
          </p:cNvPr>
          <p:cNvSpPr/>
          <p:nvPr/>
        </p:nvSpPr>
        <p:spPr>
          <a:xfrm>
            <a:off x="336203" y="226552"/>
            <a:ext cx="11581035" cy="12383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4354" b="1" spc="-1" dirty="0">
                <a:solidFill>
                  <a:srgbClr val="000000"/>
                </a:solidFill>
              </a:rPr>
              <a:t>Draft genome or fully assembled genome?</a:t>
            </a:r>
            <a:endParaRPr lang="en-GB" sz="4354" spc="-1" dirty="0"/>
          </a:p>
        </p:txBody>
      </p:sp>
      <p:sp>
        <p:nvSpPr>
          <p:cNvPr id="10242" name="TextBox 5">
            <a:extLst>
              <a:ext uri="{FF2B5EF4-FFF2-40B4-BE49-F238E27FC236}">
                <a16:creationId xmlns:a16="http://schemas.microsoft.com/office/drawing/2014/main" id="{D4BB7DD0-8AB9-0142-AD19-FF0194887F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116" y="1357394"/>
            <a:ext cx="7372531" cy="1171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1935" b="1"/>
              <a:t>Our Illumina genome assembly = Draft genome</a:t>
            </a:r>
          </a:p>
          <a:p>
            <a:endParaRPr lang="en-US" altLang="en-US" sz="1209"/>
          </a:p>
          <a:p>
            <a:r>
              <a:rPr lang="en-US" altLang="en-US" sz="1935"/>
              <a:t>Draft genome </a:t>
            </a:r>
            <a:r>
              <a:rPr lang="en-US" altLang="en-US" sz="1935">
                <a:sym typeface="Wingdings" pitchFamily="2" charset="2"/>
              </a:rPr>
              <a:t> several contigs with gaps in-between</a:t>
            </a:r>
          </a:p>
          <a:p>
            <a:r>
              <a:rPr lang="en-US" altLang="en-US" sz="1935">
                <a:sym typeface="Wingdings" pitchFamily="2" charset="2"/>
              </a:rPr>
              <a:t>Complete genome  one contig (or several contigs) without gaps</a:t>
            </a:r>
            <a:endParaRPr lang="en-US" altLang="en-US" sz="1935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2EC681-C829-6740-81CF-CD956DAE8CF2}"/>
              </a:ext>
            </a:extLst>
          </p:cNvPr>
          <p:cNvGrpSpPr>
            <a:grpSpLocks/>
          </p:cNvGrpSpPr>
          <p:nvPr/>
        </p:nvGrpSpPr>
        <p:grpSpPr bwMode="auto">
          <a:xfrm>
            <a:off x="474438" y="2599589"/>
            <a:ext cx="3649792" cy="4109017"/>
            <a:chOff x="222396" y="2747127"/>
            <a:chExt cx="3017701" cy="3677067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02BCBB75-418C-6543-B0F7-C6A20B080EB3}"/>
                </a:ext>
              </a:extLst>
            </p:cNvPr>
            <p:cNvSpPr/>
            <p:nvPr/>
          </p:nvSpPr>
          <p:spPr>
            <a:xfrm>
              <a:off x="222396" y="2747127"/>
              <a:ext cx="3017701" cy="3676744"/>
            </a:xfrm>
            <a:prstGeom prst="roundRect">
              <a:avLst/>
            </a:prstGeom>
            <a:solidFill>
              <a:schemeClr val="bg1">
                <a:lumMod val="65000"/>
                <a:alpha val="34000"/>
              </a:schemeClr>
            </a:solidFill>
            <a:ln w="34925"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0567FB-1C9C-9649-BB64-440C5505AD3D}"/>
                </a:ext>
              </a:extLst>
            </p:cNvPr>
            <p:cNvSpPr txBox="1"/>
            <p:nvPr/>
          </p:nvSpPr>
          <p:spPr>
            <a:xfrm>
              <a:off x="636714" y="3278022"/>
              <a:ext cx="2080644" cy="3490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935" dirty="0">
                  <a:solidFill>
                    <a:schemeClr val="accent3">
                      <a:lumMod val="75000"/>
                    </a:schemeClr>
                  </a:solidFill>
                </a:rPr>
                <a:t>Illumina draft genomes</a:t>
              </a:r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D73EBAE5-8FA3-E949-8E95-3281A064D0E1}"/>
                </a:ext>
              </a:extLst>
            </p:cNvPr>
            <p:cNvSpPr/>
            <p:nvPr/>
          </p:nvSpPr>
          <p:spPr>
            <a:xfrm rot="5400000">
              <a:off x="1583501" y="3646735"/>
              <a:ext cx="462171" cy="46352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8D4B3E4-7B85-194A-8C11-719CD4E461B3}"/>
                </a:ext>
              </a:extLst>
            </p:cNvPr>
            <p:cNvSpPr txBox="1"/>
            <p:nvPr/>
          </p:nvSpPr>
          <p:spPr>
            <a:xfrm>
              <a:off x="776408" y="4121611"/>
              <a:ext cx="1830199" cy="3490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935" dirty="0">
                  <a:solidFill>
                    <a:schemeClr val="accent3">
                      <a:lumMod val="75000"/>
                    </a:schemeClr>
                  </a:solidFill>
                </a:rPr>
                <a:t>Genome annotation</a:t>
              </a:r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A3FEE4F8-EF94-9249-ACA6-516755392439}"/>
                </a:ext>
              </a:extLst>
            </p:cNvPr>
            <p:cNvSpPr/>
            <p:nvPr/>
          </p:nvSpPr>
          <p:spPr>
            <a:xfrm rot="5400000">
              <a:off x="1583501" y="4538431"/>
              <a:ext cx="462170" cy="46352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E336D81-41D7-6549-8C09-87D1DE7DA113}"/>
                </a:ext>
              </a:extLst>
            </p:cNvPr>
            <p:cNvSpPr txBox="1"/>
            <p:nvPr/>
          </p:nvSpPr>
          <p:spPr>
            <a:xfrm>
              <a:off x="927214" y="5068287"/>
              <a:ext cx="1564963" cy="3490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935" dirty="0">
                  <a:solidFill>
                    <a:schemeClr val="accent3">
                      <a:lumMod val="75000"/>
                    </a:schemeClr>
                  </a:solidFill>
                </a:rPr>
                <a:t>Genome analysis</a:t>
              </a:r>
            </a:p>
          </p:txBody>
        </p: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D9A38EE1-EA9B-E245-BBF2-376AD4D59E8A}"/>
                </a:ext>
              </a:extLst>
            </p:cNvPr>
            <p:cNvSpPr/>
            <p:nvPr/>
          </p:nvSpPr>
          <p:spPr>
            <a:xfrm rot="5400000">
              <a:off x="1582642" y="5527200"/>
              <a:ext cx="463888" cy="46352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21E4A89-6577-904C-B1BB-4DD65C32812F}"/>
                </a:ext>
              </a:extLst>
            </p:cNvPr>
            <p:cNvSpPr txBox="1"/>
            <p:nvPr/>
          </p:nvSpPr>
          <p:spPr>
            <a:xfrm>
              <a:off x="1198664" y="6075096"/>
              <a:ext cx="1082151" cy="3490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935" dirty="0">
                  <a:solidFill>
                    <a:schemeClr val="accent3">
                      <a:lumMod val="75000"/>
                    </a:schemeClr>
                  </a:solidFill>
                </a:rPr>
                <a:t>Publication</a:t>
              </a:r>
            </a:p>
          </p:txBody>
        </p:sp>
        <p:sp>
          <p:nvSpPr>
            <p:cNvPr id="10269" name="TextBox 15">
              <a:extLst>
                <a:ext uri="{FF2B5EF4-FFF2-40B4-BE49-F238E27FC236}">
                  <a16:creationId xmlns:a16="http://schemas.microsoft.com/office/drawing/2014/main" id="{E65E4814-F55A-6D42-9563-E5489DEC67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7471" y="2816546"/>
              <a:ext cx="1197089" cy="4157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419"/>
                <a:t>Option 1: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690537B-FF20-D64C-8ED9-A7CE637AE013}"/>
              </a:ext>
            </a:extLst>
          </p:cNvPr>
          <p:cNvGrpSpPr>
            <a:grpSpLocks/>
          </p:cNvGrpSpPr>
          <p:nvPr/>
        </p:nvGrpSpPr>
        <p:grpSpPr bwMode="auto">
          <a:xfrm>
            <a:off x="4665076" y="3490438"/>
            <a:ext cx="2909771" cy="3002775"/>
            <a:chOff x="3313419" y="3495553"/>
            <a:chExt cx="2404785" cy="2482997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F87DEFDA-3CA0-B943-BE36-A6F46F4AD423}"/>
                </a:ext>
              </a:extLst>
            </p:cNvPr>
            <p:cNvSpPr/>
            <p:nvPr/>
          </p:nvSpPr>
          <p:spPr>
            <a:xfrm>
              <a:off x="3315482" y="3495553"/>
              <a:ext cx="2375337" cy="2482997"/>
            </a:xfrm>
            <a:prstGeom prst="roundRect">
              <a:avLst/>
            </a:prstGeom>
            <a:solidFill>
              <a:srgbClr val="A94D7A">
                <a:alpha val="27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0259" name="Rectangle 18">
              <a:extLst>
                <a:ext uri="{FF2B5EF4-FFF2-40B4-BE49-F238E27FC236}">
                  <a16:creationId xmlns:a16="http://schemas.microsoft.com/office/drawing/2014/main" id="{D9D48448-7104-A94F-BFD8-694E858D3D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2708" y="5218546"/>
              <a:ext cx="2056970" cy="4148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330"/>
                <a:t>https://www.ncbi.nlm.nih.gov/genome/browse#!/prokaryotes/</a:t>
              </a:r>
            </a:p>
          </p:txBody>
        </p:sp>
        <p:sp>
          <p:nvSpPr>
            <p:cNvPr id="10260" name="TextBox 19">
              <a:extLst>
                <a:ext uri="{FF2B5EF4-FFF2-40B4-BE49-F238E27FC236}">
                  <a16:creationId xmlns:a16="http://schemas.microsoft.com/office/drawing/2014/main" id="{84392FC2-026A-F840-B615-5D9AB78090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3419" y="3700112"/>
              <a:ext cx="2404785" cy="1461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pPr algn="ctr"/>
              <a:r>
                <a:rPr lang="en-US" altLang="en-US" sz="2177" b="1"/>
                <a:t>Published genomes:</a:t>
              </a:r>
            </a:p>
            <a:p>
              <a:pPr algn="ctr"/>
              <a:r>
                <a:rPr lang="en-US" altLang="en-US" sz="2177"/>
                <a:t>286’625 genomes</a:t>
              </a:r>
            </a:p>
            <a:p>
              <a:pPr algn="ctr"/>
              <a:endParaRPr lang="en-US" altLang="en-US" sz="2177"/>
            </a:p>
            <a:p>
              <a:pPr algn="ctr"/>
              <a:r>
                <a:rPr lang="en-US" altLang="en-US" sz="2177" b="1"/>
                <a:t>Complete genomes:</a:t>
              </a:r>
            </a:p>
            <a:p>
              <a:pPr algn="ctr"/>
              <a:r>
                <a:rPr lang="en-US" altLang="en-US" sz="2177"/>
                <a:t>20’714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A74852B-0B31-0948-94E6-B270ECB83355}"/>
              </a:ext>
            </a:extLst>
          </p:cNvPr>
          <p:cNvGrpSpPr>
            <a:grpSpLocks/>
          </p:cNvGrpSpPr>
          <p:nvPr/>
        </p:nvGrpSpPr>
        <p:grpSpPr bwMode="auto">
          <a:xfrm>
            <a:off x="8156090" y="2547751"/>
            <a:ext cx="3761149" cy="4160494"/>
            <a:chOff x="5771841" y="2700827"/>
            <a:chExt cx="3110035" cy="3977766"/>
          </a:xfrm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73D12FD3-E1EB-9B41-8FCD-85FA681DEEDA}"/>
                </a:ext>
              </a:extLst>
            </p:cNvPr>
            <p:cNvSpPr/>
            <p:nvPr/>
          </p:nvSpPr>
          <p:spPr>
            <a:xfrm>
              <a:off x="5771841" y="2700827"/>
              <a:ext cx="3110035" cy="3966752"/>
            </a:xfrm>
            <a:prstGeom prst="roundRect">
              <a:avLst/>
            </a:prstGeom>
            <a:solidFill>
              <a:schemeClr val="bg1">
                <a:lumMod val="65000"/>
                <a:alpha val="34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 dirty="0"/>
            </a:p>
          </p:txBody>
        </p:sp>
        <p:sp>
          <p:nvSpPr>
            <p:cNvPr id="10247" name="TextBox 22">
              <a:extLst>
                <a:ext uri="{FF2B5EF4-FFF2-40B4-BE49-F238E27FC236}">
                  <a16:creationId xmlns:a16="http://schemas.microsoft.com/office/drawing/2014/main" id="{01AB18A9-7F09-2F43-95E7-8385D51FBB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71841" y="3278169"/>
              <a:ext cx="2863341" cy="372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935">
                  <a:solidFill>
                    <a:srgbClr val="A94D7A"/>
                  </a:solidFill>
                </a:rPr>
                <a:t>Nanopore/PacBio sequencing</a:t>
              </a:r>
            </a:p>
          </p:txBody>
        </p:sp>
        <p:sp>
          <p:nvSpPr>
            <p:cNvPr id="10248" name="TextBox 23">
              <a:extLst>
                <a:ext uri="{FF2B5EF4-FFF2-40B4-BE49-F238E27FC236}">
                  <a16:creationId xmlns:a16="http://schemas.microsoft.com/office/drawing/2014/main" id="{CDB1CB0F-2584-E641-925E-B2CF139EA5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23223" y="4025540"/>
              <a:ext cx="1935492" cy="372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935" b="1">
                  <a:solidFill>
                    <a:srgbClr val="A94D7A"/>
                  </a:solidFill>
                </a:rPr>
                <a:t>Complete genome</a:t>
              </a: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71CE8F4C-7EF4-3E4A-8447-2731927544E1}"/>
                </a:ext>
              </a:extLst>
            </p:cNvPr>
            <p:cNvSpPr/>
            <p:nvPr/>
          </p:nvSpPr>
          <p:spPr>
            <a:xfrm rot="5400000">
              <a:off x="7043131" y="3632820"/>
              <a:ext cx="334081" cy="463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10250" name="TextBox 25">
              <a:extLst>
                <a:ext uri="{FF2B5EF4-FFF2-40B4-BE49-F238E27FC236}">
                  <a16:creationId xmlns:a16="http://schemas.microsoft.com/office/drawing/2014/main" id="{DC86D6C1-213D-2942-8ADD-392F5A0688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12762" y="4756485"/>
              <a:ext cx="1952724" cy="372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935">
                  <a:solidFill>
                    <a:srgbClr val="A94D7A"/>
                  </a:solidFill>
                </a:rPr>
                <a:t>Genome annotation</a:t>
              </a:r>
            </a:p>
          </p:txBody>
        </p:sp>
        <p:sp>
          <p:nvSpPr>
            <p:cNvPr id="10251" name="TextBox 26">
              <a:extLst>
                <a:ext uri="{FF2B5EF4-FFF2-40B4-BE49-F238E27FC236}">
                  <a16:creationId xmlns:a16="http://schemas.microsoft.com/office/drawing/2014/main" id="{301D25C1-4A65-E649-B018-EE61B53BD2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94610" y="6133977"/>
              <a:ext cx="1153449" cy="372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935">
                  <a:solidFill>
                    <a:srgbClr val="A94D7A"/>
                  </a:solidFill>
                </a:rPr>
                <a:t>Publication</a:t>
              </a:r>
            </a:p>
          </p:txBody>
        </p:sp>
        <p:sp>
          <p:nvSpPr>
            <p:cNvPr id="10252" name="TextBox 27">
              <a:extLst>
                <a:ext uri="{FF2B5EF4-FFF2-40B4-BE49-F238E27FC236}">
                  <a16:creationId xmlns:a16="http://schemas.microsoft.com/office/drawing/2014/main" id="{7A9CFB6B-D2B4-F345-8D3F-B0C74FA62B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03204" y="2747127"/>
              <a:ext cx="1197190" cy="4442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419"/>
                <a:t>Option 2:</a:t>
              </a:r>
            </a:p>
          </p:txBody>
        </p:sp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BD70F947-9394-C845-8DEA-7D59A1F79EC5}"/>
                </a:ext>
              </a:extLst>
            </p:cNvPr>
            <p:cNvSpPr/>
            <p:nvPr/>
          </p:nvSpPr>
          <p:spPr>
            <a:xfrm rot="5400000">
              <a:off x="7043131" y="4345036"/>
              <a:ext cx="334081" cy="463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10254" name="TextBox 29">
              <a:extLst>
                <a:ext uri="{FF2B5EF4-FFF2-40B4-BE49-F238E27FC236}">
                  <a16:creationId xmlns:a16="http://schemas.microsoft.com/office/drawing/2014/main" id="{5EEEE90A-C746-3D40-8774-8CEC94D180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40486" y="5448835"/>
              <a:ext cx="1734017" cy="372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935">
                  <a:solidFill>
                    <a:srgbClr val="A94D7A"/>
                  </a:solidFill>
                </a:rPr>
                <a:t>Genome analysis</a:t>
              </a:r>
            </a:p>
          </p:txBody>
        </p:sp>
        <p:sp>
          <p:nvSpPr>
            <p:cNvPr id="31" name="Right Arrow 30">
              <a:extLst>
                <a:ext uri="{FF2B5EF4-FFF2-40B4-BE49-F238E27FC236}">
                  <a16:creationId xmlns:a16="http://schemas.microsoft.com/office/drawing/2014/main" id="{4EE4AFFF-494B-EF4E-A937-BBD08205B908}"/>
                </a:ext>
              </a:extLst>
            </p:cNvPr>
            <p:cNvSpPr/>
            <p:nvPr/>
          </p:nvSpPr>
          <p:spPr>
            <a:xfrm rot="5400000">
              <a:off x="7043131" y="5060924"/>
              <a:ext cx="334081" cy="463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32" name="Right Arrow 31">
              <a:extLst>
                <a:ext uri="{FF2B5EF4-FFF2-40B4-BE49-F238E27FC236}">
                  <a16:creationId xmlns:a16="http://schemas.microsoft.com/office/drawing/2014/main" id="{AF5AE86B-5614-3742-A937-FFA0BCF7C880}"/>
                </a:ext>
              </a:extLst>
            </p:cNvPr>
            <p:cNvSpPr/>
            <p:nvPr/>
          </p:nvSpPr>
          <p:spPr>
            <a:xfrm rot="5400000">
              <a:off x="7059801" y="5742730"/>
              <a:ext cx="334081" cy="46198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9A96D304-0CF4-DA4F-8557-15893BF84984}"/>
                </a:ext>
              </a:extLst>
            </p:cNvPr>
            <p:cNvSpPr/>
            <p:nvPr/>
          </p:nvSpPr>
          <p:spPr>
            <a:xfrm>
              <a:off x="5771841" y="2711841"/>
              <a:ext cx="3110035" cy="3966752"/>
            </a:xfrm>
            <a:prstGeom prst="roundRect">
              <a:avLst/>
            </a:prstGeom>
            <a:noFill/>
            <a:ln w="44450">
              <a:solidFill>
                <a:srgbClr val="A94D7A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 dirty="0"/>
            </a:p>
          </p:txBody>
        </p:sp>
      </p:grpSp>
    </p:spTree>
    <p:extLst>
      <p:ext uri="{BB962C8B-B14F-4D97-AF65-F5344CB8AC3E}">
        <p14:creationId xmlns:p14="http://schemas.microsoft.com/office/powerpoint/2010/main" val="138927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>
            <a:extLst>
              <a:ext uri="{FF2B5EF4-FFF2-40B4-BE49-F238E27FC236}">
                <a16:creationId xmlns:a16="http://schemas.microsoft.com/office/drawing/2014/main" id="{AC037327-971B-2D4A-889C-69B3A9E536D7}"/>
              </a:ext>
            </a:extLst>
          </p:cNvPr>
          <p:cNvSpPr/>
          <p:nvPr/>
        </p:nvSpPr>
        <p:spPr>
          <a:xfrm>
            <a:off x="608834" y="226552"/>
            <a:ext cx="10970496" cy="12383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4354" b="1" spc="-1" dirty="0">
                <a:solidFill>
                  <a:srgbClr val="000000"/>
                </a:solidFill>
              </a:rPr>
              <a:t>From draft to complete genomes...</a:t>
            </a:r>
            <a:endParaRPr lang="en-GB" sz="4354" spc="-1" dirty="0"/>
          </a:p>
        </p:txBody>
      </p:sp>
      <p:pic>
        <p:nvPicPr>
          <p:cNvPr id="6146" name="Picture 11">
            <a:extLst>
              <a:ext uri="{FF2B5EF4-FFF2-40B4-BE49-F238E27FC236}">
                <a16:creationId xmlns:a16="http://schemas.microsoft.com/office/drawing/2014/main" id="{DF23B053-D8BB-3042-9C07-240F7D0D5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" t="31284" r="40578" b="2789"/>
          <a:stretch>
            <a:fillRect/>
          </a:stretch>
        </p:blipFill>
        <p:spPr bwMode="auto">
          <a:xfrm>
            <a:off x="608833" y="2493993"/>
            <a:ext cx="4959186" cy="3110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12">
            <a:extLst>
              <a:ext uri="{FF2B5EF4-FFF2-40B4-BE49-F238E27FC236}">
                <a16:creationId xmlns:a16="http://schemas.microsoft.com/office/drawing/2014/main" id="{E086769B-1DF7-3544-91CA-DDD789DEE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14" t="31284" r="1083" b="2789"/>
          <a:stretch>
            <a:fillRect/>
          </a:stretch>
        </p:blipFill>
        <p:spPr bwMode="auto">
          <a:xfrm>
            <a:off x="7578190" y="2493993"/>
            <a:ext cx="3190928" cy="3110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606042BA-D1F0-B549-8154-6C99A2E116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2080" y="3004695"/>
            <a:ext cx="888928" cy="146682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FBFBF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en-US" sz="2177">
              <a:solidFill>
                <a:schemeClr val="lt1"/>
              </a:solidFill>
            </a:endParaRPr>
          </a:p>
        </p:txBody>
      </p:sp>
      <p:sp>
        <p:nvSpPr>
          <p:cNvPr id="6149" name="TextBox 13">
            <a:extLst>
              <a:ext uri="{FF2B5EF4-FFF2-40B4-BE49-F238E27FC236}">
                <a16:creationId xmlns:a16="http://schemas.microsoft.com/office/drawing/2014/main" id="{D758E0BB-6CD1-7B4A-8653-AE291395AD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0818" y="1875775"/>
            <a:ext cx="3393878" cy="539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903" b="1"/>
              <a:t>Illumina assembly</a:t>
            </a:r>
          </a:p>
        </p:txBody>
      </p:sp>
      <p:sp>
        <p:nvSpPr>
          <p:cNvPr id="6150" name="TextBox 15">
            <a:extLst>
              <a:ext uri="{FF2B5EF4-FFF2-40B4-BE49-F238E27FC236}">
                <a16:creationId xmlns:a16="http://schemas.microsoft.com/office/drawing/2014/main" id="{124B8875-CA31-0D40-A045-1F9E519538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78190" y="1875775"/>
            <a:ext cx="4243469" cy="539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903" b="1" dirty="0"/>
              <a:t>ONT/PacBio assembly </a:t>
            </a:r>
          </a:p>
        </p:txBody>
      </p:sp>
      <p:sp>
        <p:nvSpPr>
          <p:cNvPr id="6151" name="TextBox 14">
            <a:extLst>
              <a:ext uri="{FF2B5EF4-FFF2-40B4-BE49-F238E27FC236}">
                <a16:creationId xmlns:a16="http://schemas.microsoft.com/office/drawing/2014/main" id="{2A0E0C5C-3975-E34A-B261-72940BCD87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4265" y="5811637"/>
            <a:ext cx="3546164" cy="76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en-US" sz="2177"/>
              <a:t>Many contigs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177"/>
              <a:t>Not clear how connected</a:t>
            </a:r>
          </a:p>
        </p:txBody>
      </p:sp>
      <p:sp>
        <p:nvSpPr>
          <p:cNvPr id="6152" name="TextBox 17">
            <a:extLst>
              <a:ext uri="{FF2B5EF4-FFF2-40B4-BE49-F238E27FC236}">
                <a16:creationId xmlns:a16="http://schemas.microsoft.com/office/drawing/2014/main" id="{E1C03DE4-3520-C545-9D61-E3FD86B8C0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78190" y="5817396"/>
            <a:ext cx="4338047" cy="76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en-US" sz="2177"/>
              <a:t>One contig per circular replicon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177"/>
              <a:t>Chromosome and plasmids</a:t>
            </a:r>
          </a:p>
        </p:txBody>
      </p:sp>
    </p:spTree>
    <p:extLst>
      <p:ext uri="{BB962C8B-B14F-4D97-AF65-F5344CB8AC3E}">
        <p14:creationId xmlns:p14="http://schemas.microsoft.com/office/powerpoint/2010/main" val="2262203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40">
            <a:extLst>
              <a:ext uri="{FF2B5EF4-FFF2-40B4-BE49-F238E27FC236}">
                <a16:creationId xmlns:a16="http://schemas.microsoft.com/office/drawing/2014/main" id="{55895A28-67A4-8346-B0D4-ABAB995F2CD3}"/>
              </a:ext>
            </a:extLst>
          </p:cNvPr>
          <p:cNvSpPr/>
          <p:nvPr/>
        </p:nvSpPr>
        <p:spPr>
          <a:xfrm>
            <a:off x="4959402" y="3275405"/>
            <a:ext cx="1486028" cy="1169240"/>
          </a:xfrm>
          <a:custGeom>
            <a:avLst/>
            <a:gdLst>
              <a:gd name="connsiteX0" fmla="*/ 0 w 1088513"/>
              <a:gd name="connsiteY0" fmla="*/ 958951 h 967590"/>
              <a:gd name="connsiteX1" fmla="*/ 0 w 1088513"/>
              <a:gd name="connsiteY1" fmla="*/ 8640 h 967590"/>
              <a:gd name="connsiteX2" fmla="*/ 1088513 w 1088513"/>
              <a:gd name="connsiteY2" fmla="*/ 0 h 967590"/>
              <a:gd name="connsiteX3" fmla="*/ 1079874 w 1088513"/>
              <a:gd name="connsiteY3" fmla="*/ 967590 h 967590"/>
              <a:gd name="connsiteX4" fmla="*/ 0 w 1088513"/>
              <a:gd name="connsiteY4" fmla="*/ 958951 h 96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8513" h="967590">
                <a:moveTo>
                  <a:pt x="0" y="958951"/>
                </a:moveTo>
                <a:lnTo>
                  <a:pt x="0" y="8640"/>
                </a:lnTo>
                <a:lnTo>
                  <a:pt x="1088513" y="0"/>
                </a:lnTo>
                <a:cubicBezTo>
                  <a:pt x="1085633" y="322530"/>
                  <a:pt x="1082754" y="645060"/>
                  <a:pt x="1079874" y="967590"/>
                </a:cubicBezTo>
                <a:lnTo>
                  <a:pt x="0" y="95895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FB7B82A0-D16C-944B-B3E4-1AFEE58B8ADF}"/>
              </a:ext>
            </a:extLst>
          </p:cNvPr>
          <p:cNvSpPr/>
          <p:nvPr/>
        </p:nvSpPr>
        <p:spPr>
          <a:xfrm>
            <a:off x="1386405" y="3267726"/>
            <a:ext cx="1315155" cy="1171159"/>
          </a:xfrm>
          <a:custGeom>
            <a:avLst/>
            <a:gdLst>
              <a:gd name="connsiteX0" fmla="*/ 0 w 1088513"/>
              <a:gd name="connsiteY0" fmla="*/ 958951 h 967590"/>
              <a:gd name="connsiteX1" fmla="*/ 0 w 1088513"/>
              <a:gd name="connsiteY1" fmla="*/ 8640 h 967590"/>
              <a:gd name="connsiteX2" fmla="*/ 1088513 w 1088513"/>
              <a:gd name="connsiteY2" fmla="*/ 0 h 967590"/>
              <a:gd name="connsiteX3" fmla="*/ 1079874 w 1088513"/>
              <a:gd name="connsiteY3" fmla="*/ 967590 h 967590"/>
              <a:gd name="connsiteX4" fmla="*/ 0 w 1088513"/>
              <a:gd name="connsiteY4" fmla="*/ 958951 h 96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8513" h="967590">
                <a:moveTo>
                  <a:pt x="0" y="958951"/>
                </a:moveTo>
                <a:lnTo>
                  <a:pt x="0" y="8640"/>
                </a:lnTo>
                <a:lnTo>
                  <a:pt x="1088513" y="0"/>
                </a:lnTo>
                <a:cubicBezTo>
                  <a:pt x="1085633" y="322530"/>
                  <a:pt x="1082754" y="645060"/>
                  <a:pt x="1079874" y="967590"/>
                </a:cubicBezTo>
                <a:lnTo>
                  <a:pt x="0" y="95895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BE64F354-8707-A645-AE16-C4046062F6A8}"/>
              </a:ext>
            </a:extLst>
          </p:cNvPr>
          <p:cNvSpPr/>
          <p:nvPr/>
        </p:nvSpPr>
        <p:spPr>
          <a:xfrm>
            <a:off x="4197187" y="3279246"/>
            <a:ext cx="762214" cy="1155800"/>
          </a:xfrm>
          <a:custGeom>
            <a:avLst/>
            <a:gdLst>
              <a:gd name="connsiteX0" fmla="*/ 0 w 702015"/>
              <a:gd name="connsiteY0" fmla="*/ 946570 h 954459"/>
              <a:gd name="connsiteX1" fmla="*/ 7888 w 702015"/>
              <a:gd name="connsiteY1" fmla="*/ 0 h 954459"/>
              <a:gd name="connsiteX2" fmla="*/ 702015 w 702015"/>
              <a:gd name="connsiteY2" fmla="*/ 0 h 954459"/>
              <a:gd name="connsiteX3" fmla="*/ 702015 w 702015"/>
              <a:gd name="connsiteY3" fmla="*/ 954459 h 954459"/>
              <a:gd name="connsiteX4" fmla="*/ 0 w 702015"/>
              <a:gd name="connsiteY4" fmla="*/ 946570 h 954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2015" h="954459">
                <a:moveTo>
                  <a:pt x="0" y="946570"/>
                </a:moveTo>
                <a:cubicBezTo>
                  <a:pt x="2629" y="631047"/>
                  <a:pt x="5259" y="315523"/>
                  <a:pt x="7888" y="0"/>
                </a:cubicBezTo>
                <a:lnTo>
                  <a:pt x="702015" y="0"/>
                </a:lnTo>
                <a:lnTo>
                  <a:pt x="702015" y="954459"/>
                </a:lnTo>
                <a:lnTo>
                  <a:pt x="0" y="94657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613CEB89-FFA2-544F-B8EC-4F62BD4F0CFD}"/>
              </a:ext>
            </a:extLst>
          </p:cNvPr>
          <p:cNvSpPr/>
          <p:nvPr/>
        </p:nvSpPr>
        <p:spPr>
          <a:xfrm>
            <a:off x="2703480" y="3279246"/>
            <a:ext cx="848610" cy="1155800"/>
          </a:xfrm>
          <a:custGeom>
            <a:avLst/>
            <a:gdLst>
              <a:gd name="connsiteX0" fmla="*/ 0 w 702015"/>
              <a:gd name="connsiteY0" fmla="*/ 946570 h 954459"/>
              <a:gd name="connsiteX1" fmla="*/ 7888 w 702015"/>
              <a:gd name="connsiteY1" fmla="*/ 0 h 954459"/>
              <a:gd name="connsiteX2" fmla="*/ 702015 w 702015"/>
              <a:gd name="connsiteY2" fmla="*/ 0 h 954459"/>
              <a:gd name="connsiteX3" fmla="*/ 702015 w 702015"/>
              <a:gd name="connsiteY3" fmla="*/ 954459 h 954459"/>
              <a:gd name="connsiteX4" fmla="*/ 0 w 702015"/>
              <a:gd name="connsiteY4" fmla="*/ 946570 h 954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2015" h="954459">
                <a:moveTo>
                  <a:pt x="0" y="946570"/>
                </a:moveTo>
                <a:cubicBezTo>
                  <a:pt x="2629" y="631047"/>
                  <a:pt x="5259" y="315523"/>
                  <a:pt x="7888" y="0"/>
                </a:cubicBezTo>
                <a:lnTo>
                  <a:pt x="702015" y="0"/>
                </a:lnTo>
                <a:lnTo>
                  <a:pt x="702015" y="954459"/>
                </a:lnTo>
                <a:lnTo>
                  <a:pt x="0" y="94657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sp>
        <p:nvSpPr>
          <p:cNvPr id="136" name="CustomShape 1">
            <a:extLst>
              <a:ext uri="{FF2B5EF4-FFF2-40B4-BE49-F238E27FC236}">
                <a16:creationId xmlns:a16="http://schemas.microsoft.com/office/drawing/2014/main" id="{A245FEDA-EFF2-0049-979E-479E1F479230}"/>
              </a:ext>
            </a:extLst>
          </p:cNvPr>
          <p:cNvSpPr/>
          <p:nvPr/>
        </p:nvSpPr>
        <p:spPr>
          <a:xfrm>
            <a:off x="697150" y="-1518668"/>
            <a:ext cx="10966656" cy="53028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</p:txBody>
      </p:sp>
      <p:pic>
        <p:nvPicPr>
          <p:cNvPr id="11270" name="Picture 136">
            <a:extLst>
              <a:ext uri="{FF2B5EF4-FFF2-40B4-BE49-F238E27FC236}">
                <a16:creationId xmlns:a16="http://schemas.microsoft.com/office/drawing/2014/main" id="{9EB04606-9741-984A-9D82-1904E0553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89"/>
          <a:stretch>
            <a:fillRect/>
          </a:stretch>
        </p:blipFill>
        <p:spPr bwMode="auto">
          <a:xfrm>
            <a:off x="16283377" y="608619"/>
            <a:ext cx="2434475" cy="2081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8" name="CustomShape 2">
            <a:extLst>
              <a:ext uri="{FF2B5EF4-FFF2-40B4-BE49-F238E27FC236}">
                <a16:creationId xmlns:a16="http://schemas.microsoft.com/office/drawing/2014/main" id="{11EAC6E2-D5A5-D04B-A3FE-E11BE72F6555}"/>
              </a:ext>
            </a:extLst>
          </p:cNvPr>
          <p:cNvSpPr/>
          <p:nvPr/>
        </p:nvSpPr>
        <p:spPr>
          <a:xfrm>
            <a:off x="608834" y="142075"/>
            <a:ext cx="10968576" cy="114236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3386" b="1" spc="-1" dirty="0">
                <a:solidFill>
                  <a:srgbClr val="000000"/>
                </a:solidFill>
              </a:rPr>
              <a:t>Advantages of completely assembled genomes</a:t>
            </a:r>
            <a:endParaRPr lang="en-GB" sz="4838" b="1" spc="-1" dirty="0"/>
          </a:p>
        </p:txBody>
      </p:sp>
      <p:sp>
        <p:nvSpPr>
          <p:cNvPr id="139" name="CustomShape 3">
            <a:extLst>
              <a:ext uri="{FF2B5EF4-FFF2-40B4-BE49-F238E27FC236}">
                <a16:creationId xmlns:a16="http://schemas.microsoft.com/office/drawing/2014/main" id="{6B34F217-B5C6-F84A-B46E-4286232E705A}"/>
              </a:ext>
            </a:extLst>
          </p:cNvPr>
          <p:cNvSpPr/>
          <p:nvPr/>
        </p:nvSpPr>
        <p:spPr>
          <a:xfrm>
            <a:off x="697151" y="1353554"/>
            <a:ext cx="7051913" cy="14322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847" tIns="54423" rIns="108847" bIns="54423"/>
          <a:lstStyle/>
          <a:p>
            <a:pPr marL="414703" indent="-414703">
              <a:buFont typeface="Arial"/>
              <a:buChar char="•"/>
              <a:defRPr/>
            </a:pPr>
            <a:r>
              <a:rPr lang="en-GB" sz="2419" spc="-1" dirty="0">
                <a:solidFill>
                  <a:srgbClr val="000000"/>
                </a:solidFill>
              </a:rPr>
              <a:t>No assembly gaps</a:t>
            </a:r>
          </a:p>
          <a:p>
            <a:pPr marL="967641" lvl="1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000000"/>
                </a:solidFill>
                <a:sym typeface="Wingdings"/>
              </a:rPr>
              <a:t>No missing genes</a:t>
            </a:r>
          </a:p>
          <a:p>
            <a:pPr marL="967641" lvl="1" indent="-414703">
              <a:buFont typeface="Wingdings" charset="0"/>
              <a:buChar char="à"/>
              <a:defRPr/>
            </a:pPr>
            <a:r>
              <a:rPr lang="en-GB" sz="2177" spc="-1" dirty="0">
                <a:solidFill>
                  <a:srgbClr val="000000"/>
                </a:solidFill>
                <a:sym typeface="Wingdings"/>
              </a:rPr>
              <a:t>No gene fragments</a:t>
            </a:r>
          </a:p>
          <a:p>
            <a:pPr>
              <a:defRPr/>
            </a:pPr>
            <a:endParaRPr lang="en-GB" sz="1451" spc="-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9E99513-709A-7D40-BBCE-99FD929A5CC9}"/>
              </a:ext>
            </a:extLst>
          </p:cNvPr>
          <p:cNvCxnSpPr/>
          <p:nvPr/>
        </p:nvCxnSpPr>
        <p:spPr>
          <a:xfrm>
            <a:off x="1359526" y="3281166"/>
            <a:ext cx="508590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ight Arrow 5">
            <a:extLst>
              <a:ext uri="{FF2B5EF4-FFF2-40B4-BE49-F238E27FC236}">
                <a16:creationId xmlns:a16="http://schemas.microsoft.com/office/drawing/2014/main" id="{2D664238-358F-3741-835C-3A688D41EA32}"/>
              </a:ext>
            </a:extLst>
          </p:cNvPr>
          <p:cNvSpPr/>
          <p:nvPr/>
        </p:nvSpPr>
        <p:spPr>
          <a:xfrm>
            <a:off x="2707319" y="3025814"/>
            <a:ext cx="2252082" cy="529901"/>
          </a:xfrm>
          <a:prstGeom prst="right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46D7DEE-6121-6741-ABF9-1338C3503578}"/>
              </a:ext>
            </a:extLst>
          </p:cNvPr>
          <p:cNvCxnSpPr/>
          <p:nvPr/>
        </p:nvCxnSpPr>
        <p:spPr>
          <a:xfrm>
            <a:off x="1359527" y="4438885"/>
            <a:ext cx="196409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ight Arrow 12">
            <a:extLst>
              <a:ext uri="{FF2B5EF4-FFF2-40B4-BE49-F238E27FC236}">
                <a16:creationId xmlns:a16="http://schemas.microsoft.com/office/drawing/2014/main" id="{1A10E026-E67C-1743-8269-E88E5E474237}"/>
              </a:ext>
            </a:extLst>
          </p:cNvPr>
          <p:cNvSpPr/>
          <p:nvPr/>
        </p:nvSpPr>
        <p:spPr>
          <a:xfrm>
            <a:off x="2707319" y="4183534"/>
            <a:ext cx="869730" cy="527981"/>
          </a:xfrm>
          <a:prstGeom prst="right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A7A4B2F-C3AF-7545-BE16-62D667DB5682}"/>
              </a:ext>
            </a:extLst>
          </p:cNvPr>
          <p:cNvCxnSpPr/>
          <p:nvPr/>
        </p:nvCxnSpPr>
        <p:spPr>
          <a:xfrm>
            <a:off x="4229827" y="4438885"/>
            <a:ext cx="221560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ight Arrow 15">
            <a:extLst>
              <a:ext uri="{FF2B5EF4-FFF2-40B4-BE49-F238E27FC236}">
                <a16:creationId xmlns:a16="http://schemas.microsoft.com/office/drawing/2014/main" id="{34C6FA10-EF50-F541-A746-45C9CA90D392}"/>
              </a:ext>
            </a:extLst>
          </p:cNvPr>
          <p:cNvSpPr/>
          <p:nvPr/>
        </p:nvSpPr>
        <p:spPr>
          <a:xfrm>
            <a:off x="4197187" y="4183534"/>
            <a:ext cx="791012" cy="527981"/>
          </a:xfrm>
          <a:prstGeom prst="right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77"/>
          </a:p>
        </p:txBody>
      </p:sp>
      <p:sp>
        <p:nvSpPr>
          <p:cNvPr id="11279" name="TextBox 13">
            <a:extLst>
              <a:ext uri="{FF2B5EF4-FFF2-40B4-BE49-F238E27FC236}">
                <a16:creationId xmlns:a16="http://schemas.microsoft.com/office/drawing/2014/main" id="{57DA11B2-86C0-1F4B-B910-5AC4FEA2A4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0570" y="4621280"/>
            <a:ext cx="651140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gap</a:t>
            </a:r>
          </a:p>
        </p:txBody>
      </p:sp>
      <p:sp>
        <p:nvSpPr>
          <p:cNvPr id="11280" name="TextBox 16">
            <a:extLst>
              <a:ext uri="{FF2B5EF4-FFF2-40B4-BE49-F238E27FC236}">
                <a16:creationId xmlns:a16="http://schemas.microsoft.com/office/drawing/2014/main" id="{FBBCD7E9-8893-8348-9879-71B6A931E1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833" y="2785824"/>
            <a:ext cx="1798890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chromosome</a:t>
            </a:r>
          </a:p>
        </p:txBody>
      </p:sp>
      <p:sp>
        <p:nvSpPr>
          <p:cNvPr id="11281" name="TextBox 23">
            <a:extLst>
              <a:ext uri="{FF2B5EF4-FFF2-40B4-BE49-F238E27FC236}">
                <a16:creationId xmlns:a16="http://schemas.microsoft.com/office/drawing/2014/main" id="{52493A60-FE9A-E144-8BCD-50CAD83C1C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833" y="3958902"/>
            <a:ext cx="1162498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contig 1</a:t>
            </a:r>
          </a:p>
        </p:txBody>
      </p:sp>
      <p:sp>
        <p:nvSpPr>
          <p:cNvPr id="11282" name="TextBox 24">
            <a:extLst>
              <a:ext uri="{FF2B5EF4-FFF2-40B4-BE49-F238E27FC236}">
                <a16:creationId xmlns:a16="http://schemas.microsoft.com/office/drawing/2014/main" id="{EE06F858-F739-4C4F-84EB-5B6E828556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3542" y="3958902"/>
            <a:ext cx="1162498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177"/>
              <a:t>contig 2</a:t>
            </a:r>
          </a:p>
        </p:txBody>
      </p:sp>
    </p:spTree>
    <p:extLst>
      <p:ext uri="{BB962C8B-B14F-4D97-AF65-F5344CB8AC3E}">
        <p14:creationId xmlns:p14="http://schemas.microsoft.com/office/powerpoint/2010/main" val="127734228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65000"/>
          </a:schemeClr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500</Words>
  <Application>Microsoft Macintosh PowerPoint</Application>
  <PresentationFormat>Widescreen</PresentationFormat>
  <Paragraphs>167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ＭＳ Ｐゴシック</vt:lpstr>
      <vt:lpstr>Arial</vt:lpstr>
      <vt:lpstr>Calibri</vt:lpstr>
      <vt:lpstr>DejaVu Sans</vt:lpstr>
      <vt:lpstr>Wingdings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philipp engel</dc:creator>
  <cp:lastModifiedBy>philipp engel</cp:lastModifiedBy>
  <cp:revision>4</cp:revision>
  <dcterms:created xsi:type="dcterms:W3CDTF">2022-10-11T11:39:45Z</dcterms:created>
  <dcterms:modified xsi:type="dcterms:W3CDTF">2022-10-31T20:20:40Z</dcterms:modified>
</cp:coreProperties>
</file>

<file path=docProps/thumbnail.jpeg>
</file>